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8" r:id="rId3"/>
    <p:sldId id="257" r:id="rId4"/>
    <p:sldId id="259" r:id="rId5"/>
    <p:sldId id="280" r:id="rId6"/>
    <p:sldId id="260" r:id="rId7"/>
    <p:sldId id="261" r:id="rId8"/>
    <p:sldId id="262" r:id="rId9"/>
    <p:sldId id="263" r:id="rId10"/>
    <p:sldId id="264" r:id="rId11"/>
    <p:sldId id="265" r:id="rId12"/>
    <p:sldId id="287" r:id="rId13"/>
    <p:sldId id="290" r:id="rId14"/>
    <p:sldId id="284" r:id="rId15"/>
    <p:sldId id="285" r:id="rId16"/>
    <p:sldId id="266" r:id="rId17"/>
    <p:sldId id="267" r:id="rId18"/>
    <p:sldId id="268" r:id="rId19"/>
    <p:sldId id="269" r:id="rId20"/>
    <p:sldId id="277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89" r:id="rId29"/>
    <p:sldId id="278" r:id="rId30"/>
    <p:sldId id="279" r:id="rId31"/>
    <p:sldId id="281" r:id="rId32"/>
    <p:sldId id="282" r:id="rId33"/>
    <p:sldId id="283" r:id="rId34"/>
    <p:sldId id="288" r:id="rId35"/>
    <p:sldId id="286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45" d="100"/>
          <a:sy n="45" d="100"/>
        </p:scale>
        <p:origin x="-102" y="-6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6A5AF-18C7-4A8E-B8D0-2067E61CA388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9AF36-2170-4F53-A299-721CE6168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7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EFF35E4-8481-43B4-A872-3EA805EA24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1754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18BFB2-65D5-46B4-883C-6561D69BD5A2}" type="slidenum">
              <a:rPr lang="en-US"/>
              <a:pPr/>
              <a:t>1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91F4EF-9B49-43BB-88D6-C7EFA0926789}" type="slidenum">
              <a:rPr lang="en-US"/>
              <a:pPr/>
              <a:t>10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BBC5B7-14AE-42C3-B9D6-DB180CA741C2}" type="slidenum">
              <a:rPr lang="en-US"/>
              <a:pPr/>
              <a:t>11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073CC4-5409-4CE9-B2DF-4EEA28F5A8BD}" type="slidenum">
              <a:rPr lang="en-US"/>
              <a:pPr/>
              <a:t>12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77940A-C18A-4C75-8294-87E96A3D27B2}" type="slidenum">
              <a:rPr lang="en-US"/>
              <a:pPr/>
              <a:t>14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754BD8-C305-4621-A9FE-785289E5C967}" type="slidenum">
              <a:rPr lang="en-US"/>
              <a:pPr/>
              <a:t>15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B1745A-9B3F-4253-867F-B0DBCD90AF43}" type="slidenum">
              <a:rPr lang="en-US"/>
              <a:pPr/>
              <a:t>16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5E097A-A2FB-4B95-AA91-93C6A92F3A86}" type="slidenum">
              <a:rPr lang="en-US"/>
              <a:pPr/>
              <a:t>17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561662-8130-4E75-88C7-B3AEE50463AF}" type="slidenum">
              <a:rPr lang="en-US"/>
              <a:pPr/>
              <a:t>18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EE9A2C-4256-4B67-BB3C-FC71E161080E}" type="slidenum">
              <a:rPr lang="en-US"/>
              <a:pPr/>
              <a:t>19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B10EA2-01CD-4D21-8F94-AAB2DA4B3AF1}" type="slidenum">
              <a:rPr lang="en-US"/>
              <a:pPr/>
              <a:t>20</a:t>
            </a:fld>
            <a:endParaRPr lang="en-US"/>
          </a:p>
        </p:txBody>
      </p:sp>
      <p:sp>
        <p:nvSpPr>
          <p:cNvPr id="471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CE8E5E-F96E-4602-8E6A-73A60F175001}" type="slidenum">
              <a:rPr lang="en-US"/>
              <a:pPr/>
              <a:t>2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B03080-B84A-49CF-9160-B144C8D32113}" type="slidenum">
              <a:rPr lang="en-US"/>
              <a:pPr/>
              <a:t>21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8F77D8-8985-40B2-88A1-9CF3911A122E}" type="slidenum">
              <a:rPr lang="en-US"/>
              <a:pPr/>
              <a:t>22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D172E2-58A1-471C-954D-7D45F07284EF}" type="slidenum">
              <a:rPr lang="en-US"/>
              <a:pPr/>
              <a:t>23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FF6CA-CC36-40FD-BA72-5E0F6F251BA2}" type="slidenum">
              <a:rPr lang="en-US"/>
              <a:pPr/>
              <a:t>24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DC07F5-54E0-44B9-BBE6-9AA33EB91129}" type="slidenum">
              <a:rPr lang="en-US"/>
              <a:pPr/>
              <a:t>25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391E9D-A3C2-4E63-8E5E-10275155C739}" type="slidenum">
              <a:rPr lang="en-US"/>
              <a:pPr/>
              <a:t>26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8BF00A-1FCD-47B2-8450-257A5E9BF1B1}" type="slidenum">
              <a:rPr lang="en-US"/>
              <a:pPr/>
              <a:t>27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D8F6CC-2339-42B7-9830-DB51E38B4EE4}" type="slidenum">
              <a:rPr lang="en-US"/>
              <a:pPr/>
              <a:t>29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2E3926-F205-4756-918A-8E290502188B}" type="slidenum">
              <a:rPr lang="en-US"/>
              <a:pPr/>
              <a:t>30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05556A-AA39-487E-8648-928164D138F4}" type="slidenum">
              <a:rPr lang="en-US"/>
              <a:pPr/>
              <a:t>31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78A7B9-5C3D-40CB-80C5-28F7E05958FD}" type="slidenum">
              <a:rPr lang="en-US"/>
              <a:pPr/>
              <a:t>3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2AC444-4631-4C63-B88B-460096E3A1B3}" type="slidenum">
              <a:rPr lang="en-US"/>
              <a:pPr/>
              <a:t>32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C935E9-0668-4179-9111-87ABBEA4C780}" type="slidenum">
              <a:rPr lang="en-US"/>
              <a:pPr/>
              <a:t>33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045E22-003E-44AC-8426-570DFE8C4F57}" type="slidenum">
              <a:rPr lang="en-US"/>
              <a:pPr/>
              <a:t>35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AC717B-0B52-4635-9586-C2BC8E9B3FD6}" type="slidenum">
              <a:rPr lang="en-US"/>
              <a:pPr/>
              <a:t>4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F01E50-41E7-40BA-9535-009DB2479786}" type="slidenum">
              <a:rPr lang="en-US"/>
              <a:pPr/>
              <a:t>5</a:t>
            </a:fld>
            <a:endParaRPr lang="en-US"/>
          </a:p>
        </p:txBody>
      </p:sp>
      <p:sp>
        <p:nvSpPr>
          <p:cNvPr id="532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75EC2B-9EBB-4B44-B393-B7AFDDE6290E}" type="slidenum">
              <a:rPr lang="en-US"/>
              <a:pPr/>
              <a:t>6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A9B951-FCE0-4B51-B0CD-B4CCDF0D7FFE}" type="slidenum">
              <a:rPr lang="en-US"/>
              <a:pPr/>
              <a:t>7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59B15C-8128-4D15-B84F-118531C394C3}" type="slidenum">
              <a:rPr lang="en-US"/>
              <a:pPr/>
              <a:t>8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75CFC7-2021-4AED-8B1E-D065B738B655}" type="slidenum">
              <a:rPr lang="en-US"/>
              <a:pPr/>
              <a:t>9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FC7A91-625A-4AD1-9D06-958EB0CCF4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1DD71E-E281-448A-B5C3-BDA11E8CEC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E94265-C317-47DB-8E23-E3F411269F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26F4038-02ED-4314-B8E8-D0953F4A9C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8B24170-BD88-4762-9E3D-6EA95D4686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77A08-1D81-485D-8648-6CC9A0BD14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6BB36B-EF1B-4A7F-BE54-00C277E09E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E03B3-4EC0-4533-8024-2F7E26AA78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C83B84-E305-40D2-B8BB-C42EF68939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A6CE52-3EB2-49F1-9468-DF1F635E6C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C0D9A-9730-4C5A-A572-EBBD92AC5B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F070A-3E94-41D0-A29F-F5BD456720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322E4-787E-4BB6-8713-97A436B294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FFEBFC1-EAAE-4B22-8A13-85CFD1B65B2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f.edu/aec/adks/forestcomm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3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jpeg"/><Relationship Id="rId5" Type="http://schemas.openxmlformats.org/officeDocument/2006/relationships/hyperlink" Target="http://www.cas.vanderbilt.edu/bioimages/a/wacsp2-flinflor11578.jpg" TargetMode="Externa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wgb.edu/biodiversity/herbarium/trees/acepen_bark03_web400gf.jp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9.jpeg"/><Relationship Id="rId4" Type="http://schemas.openxmlformats.org/officeDocument/2006/relationships/hyperlink" Target="http://images.google.com/imgres?imgurl=http://www.fl-dof.com/forest_management/fm_images/eab_images/related%20images/Ash%20Bark.JPG&amp;imgrefurl=http://www.fl-dof.com/forest_management/fh_insects_ash_id.html&amp;h=2160&amp;w=1440&amp;sz=2693&amp;hl=en&amp;start=3&amp;tbnid=gPJzIUU4XPjpEM:&amp;tbnh=150&amp;tbnw=100&amp;prev=/images?q=white+ash+bark&amp;svnum=10&amp;hl=en&amp;lr=&amp;rls=DMUS,DMUS:2006-28,DMUS:en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8.jpeg"/><Relationship Id="rId4" Type="http://schemas.openxmlformats.org/officeDocument/2006/relationships/hyperlink" Target="http://bio.bd.psu.edu/plant_web/Betulaceae/Eastern_Hophornbeam_Leaf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images.google.com/imgres?imgurl=http://www.bio.brandeis.edu/fieldbio/Survival/Images/Hemlock/hemlock%20cone%20-%20ed%20resize.jpg&amp;imgrefurl=http://www.bio.brandeis.edu/fieldbio/Survival/Pages/hemlock.html&amp;h=340&amp;w=250&amp;sz=32&amp;hl=en&amp;start=1&amp;tbnid=JTtidDr7zoewMM:&amp;tbnh=119&amp;tbnw=88&amp;prev=/images?q=eastern+hemlock+cones&amp;svnum=10&amp;hl=en&amp;lr=&amp;rls=DMUS,DMUS:2006-28,DMUS:en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://images.google.com/imgres?imgurl=http://bio.bd.psu.edu/plant_web/Pinaceae/Eastern_Hemlock_02_Bark.JPG&amp;imgrefurl=http://bio.bd.psu.edu/plant_web/Pinaceae/Eastern_Hemlock_02_Bark.html&amp;h=1280&amp;w=960&amp;sz=422&amp;hl=en&amp;start=3&amp;tbnid=C0PpQStwKvfhhM:&amp;tbnh=150&amp;tbnw=113&amp;prev=/images?q=eastern+hemlock+bark&amp;svnum=10&amp;hl=en&amp;lr=&amp;rls=DMUS,DMUS:2006-28,DMUS:en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hyperlink" Target="http://imfc.cfl.scf.rncan.gc.ca/affect-eng.asp?micID=3&amp;essID=betula&amp;tree=birch" TargetMode="External"/><Relationship Id="rId7" Type="http://schemas.openxmlformats.org/officeDocument/2006/relationships/hyperlink" Target="http://www.adirondackwildlife.org/BirchWhite.JPG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hyperlink" Target="http://imfc.cfl.scf.rncan.gc.ca/affect-eng.asp?micID=5&amp;essID=betula&amp;tree=birch" TargetMode="External"/><Relationship Id="rId4" Type="http://schemas.openxmlformats.org/officeDocument/2006/relationships/image" Target="../media/image62.jpeg"/><Relationship Id="rId9" Type="http://schemas.openxmlformats.org/officeDocument/2006/relationships/image" Target="../media/image6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wildmanstevebrill.com/JPEG'S/Plant%20Web%20Images/BlackCherryTrunk.jpg&amp;imgrefurl=http://www.wildmanstevebrill.com/Plants.Folder/BlackCherry.html&amp;h=493&amp;w=370&amp;sz=51&amp;hl=en&amp;start=5&amp;usg=__iL3LR9FM2rMRz3T62yQoY-OqBk8=&amp;tbnid=zxKXglim7sXv8M:&amp;tbnh=130&amp;tbnw=98&amp;prev=/images?q=black+cherry&amp;gbv=2&amp;hl=en&amp;safe=active&amp;client=dell-usuk-rel&amp;channel=us&amp;ad=w5" TargetMode="External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cas.vanderbilt.edu/bioimages/biohires/p/hpiru--lfclose11434.JPG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://www.cas.vanderbilt.edu/bioimages/biohires/p/hpiru--br11435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/>
              <a:t>Adirondack Tree guide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676400" y="3962400"/>
            <a:ext cx="57388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http://www.esf.edu/aec/adks/forestcomm.htm</a:t>
            </a: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C7A91-625A-4AD1-9D06-958EB0CCF4C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352800" y="381000"/>
            <a:ext cx="5105400" cy="1219200"/>
          </a:xfrm>
        </p:spPr>
        <p:txBody>
          <a:bodyPr/>
          <a:lstStyle/>
          <a:p>
            <a:r>
              <a:rPr lang="en-US"/>
              <a:t>Eastern White Pine</a:t>
            </a:r>
            <a:br>
              <a:rPr lang="en-US"/>
            </a:br>
            <a:r>
              <a:rPr lang="en-US" b="1" i="1">
                <a:solidFill>
                  <a:srgbClr val="FF0000"/>
                </a:solidFill>
                <a:latin typeface="Comic Sans MS" pitchFamily="66" charset="0"/>
              </a:rPr>
              <a:t>Pinus strobus</a:t>
            </a:r>
            <a:r>
              <a:rPr lang="en-US" b="1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/>
              <a:t>Needles in clusters of 5</a:t>
            </a:r>
          </a:p>
          <a:p>
            <a:r>
              <a:rPr lang="en-US" sz="2400">
                <a:solidFill>
                  <a:srgbClr val="008000"/>
                </a:solidFill>
              </a:rPr>
              <a:t>The BARK on young trees (under 4-5 inches) is steely gray and mostly smooth.  </a:t>
            </a:r>
          </a:p>
          <a:p>
            <a:r>
              <a:rPr lang="en-US" sz="2400">
                <a:solidFill>
                  <a:srgbClr val="008000"/>
                </a:solidFill>
              </a:rPr>
              <a:t>The bark gradually becomes deeply ridged as the tree get larger</a:t>
            </a:r>
          </a:p>
          <a:p>
            <a:r>
              <a:rPr lang="en-US" sz="2400">
                <a:solidFill>
                  <a:srgbClr val="008000"/>
                </a:solidFill>
              </a:rPr>
              <a:t> often grow very tall in well drained soils</a:t>
            </a:r>
            <a:endParaRPr lang="en-US" sz="2400"/>
          </a:p>
          <a:p>
            <a:endParaRPr lang="en-US" sz="2400"/>
          </a:p>
        </p:txBody>
      </p:sp>
      <p:pic>
        <p:nvPicPr>
          <p:cNvPr id="17415" name="Picture 7" descr="http://www.uptreeid.com/PICSconifers/WPINleafcone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2362200"/>
            <a:ext cx="3500438" cy="4114800"/>
          </a:xfrm>
          <a:noFill/>
          <a:ln/>
        </p:spPr>
      </p:pic>
      <p:pic>
        <p:nvPicPr>
          <p:cNvPr id="17417" name="Picture 9" descr="http://www.uptreeid.com/PICSconifers/WPIN-emergen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04800"/>
            <a:ext cx="2182813" cy="274320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F4038-02ED-4314-B8E8-D0953F4A9C1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038600" y="304800"/>
            <a:ext cx="4419600" cy="1447800"/>
          </a:xfrm>
        </p:spPr>
        <p:txBody>
          <a:bodyPr/>
          <a:lstStyle/>
          <a:p>
            <a:r>
              <a:rPr lang="en-US"/>
              <a:t>Red pine </a:t>
            </a:r>
            <a:br>
              <a:rPr lang="en-US"/>
            </a:br>
            <a:r>
              <a:rPr lang="en-US" b="1" i="1">
                <a:solidFill>
                  <a:srgbClr val="FF0000"/>
                </a:solidFill>
                <a:latin typeface="Comic Sans MS" pitchFamily="66" charset="0"/>
              </a:rPr>
              <a:t>Pinus resinosa</a:t>
            </a:r>
            <a:r>
              <a:rPr lang="en-US" b="1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3810000" cy="3429000"/>
          </a:xfrm>
        </p:spPr>
        <p:txBody>
          <a:bodyPr/>
          <a:lstStyle/>
          <a:p>
            <a:r>
              <a:rPr lang="en-US" sz="2400"/>
              <a:t>Reddish scaley bark</a:t>
            </a:r>
          </a:p>
          <a:p>
            <a:r>
              <a:rPr lang="en-US" sz="2400"/>
              <a:t>Needles in cluster of 2-3</a:t>
            </a:r>
          </a:p>
          <a:p>
            <a:r>
              <a:rPr lang="en-US" sz="2400">
                <a:solidFill>
                  <a:srgbClr val="000000"/>
                </a:solidFill>
                <a:cs typeface="Arial" charset="0"/>
              </a:rPr>
              <a:t>Red Pine is commonly found on sandy, well-drained soils. After fire or logging, Red Pine establishes itself in pure stands or mixed forests.</a:t>
            </a:r>
            <a:endParaRPr lang="en-US" sz="2400"/>
          </a:p>
        </p:txBody>
      </p:sp>
      <p:pic>
        <p:nvPicPr>
          <p:cNvPr id="18443" name="Picture 11" descr="http://www.uptreeid.com/PICSconifers/RPINbark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66800" y="3352800"/>
            <a:ext cx="2187575" cy="3276600"/>
          </a:xfrm>
          <a:noFill/>
          <a:ln/>
        </p:spPr>
      </p:pic>
      <p:pic>
        <p:nvPicPr>
          <p:cNvPr id="18445" name="Picture 13" descr="http://www.sherburneswcd.org/redpineneedle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57200"/>
            <a:ext cx="3200400" cy="2244725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F4038-02ED-4314-B8E8-D0953F4A9C1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 vs. Red Pine</a:t>
            </a:r>
            <a:endParaRPr lang="en-US" dirty="0"/>
          </a:p>
        </p:txBody>
      </p:sp>
      <p:pic>
        <p:nvPicPr>
          <p:cNvPr id="68614" name="Picture 6" descr="C:\Documents and Settings\Tammy Morgan\My Documents\My Pictures\fall 08 004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76400" y="2057400"/>
            <a:ext cx="5562600" cy="3708400"/>
          </a:xfrm>
          <a:noFill/>
          <a:ln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F4038-02ED-4314-B8E8-D0953F4A9C1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Scotch Pine</a:t>
            </a:r>
            <a:endParaRPr lang="en-US" dirty="0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00" y="1981200"/>
            <a:ext cx="3810000" cy="4114800"/>
          </a:xfrm>
        </p:spPr>
        <p:txBody>
          <a:bodyPr/>
          <a:lstStyle/>
          <a:p>
            <a:r>
              <a:rPr lang="en-US" dirty="0" smtClean="0"/>
              <a:t>Non-native tree similar to red pine</a:t>
            </a:r>
          </a:p>
          <a:p>
            <a:r>
              <a:rPr lang="en-US" dirty="0" smtClean="0"/>
              <a:t>Needles in clusters of 2</a:t>
            </a:r>
          </a:p>
          <a:p>
            <a:r>
              <a:rPr lang="en-US" dirty="0" smtClean="0"/>
              <a:t>Tops of mature trees look like they’ve been stripped of bark </a:t>
            </a:r>
            <a:r>
              <a:rPr lang="en-US" dirty="0" smtClean="0">
                <a:sym typeface="Wingdings" pitchFamily="2" charset="2"/>
              </a:rPr>
              <a:t> orange color</a:t>
            </a:r>
            <a:endParaRPr lang="en-US" dirty="0"/>
          </a:p>
        </p:txBody>
      </p:sp>
      <p:pic>
        <p:nvPicPr>
          <p:cNvPr id="1026" name="Picture 2" descr="http://www.treesflowers.com/wp-content/uploads/treesflower_image/2010/12/091340I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828801"/>
            <a:ext cx="4648200" cy="313788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81000" y="49530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http://www.treesflowers.com/trees-flowers/y2010-10072-mongolian-scotch-pine-pictures.html</a:t>
            </a:r>
            <a:endParaRPr lang="en-US" sz="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F4038-02ED-4314-B8E8-D0953F4A9C1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0"/>
            <a:ext cx="7772400" cy="1143000"/>
          </a:xfrm>
        </p:spPr>
        <p:txBody>
          <a:bodyPr/>
          <a:lstStyle/>
          <a:p>
            <a:r>
              <a:rPr lang="en-US"/>
              <a:t>Deciduous Conifers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6CE52-3EB2-49F1-9468-DF1F635E6C8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Tamarack (American larch)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4267200" cy="4114800"/>
          </a:xfrm>
        </p:spPr>
        <p:txBody>
          <a:bodyPr/>
          <a:lstStyle/>
          <a:p>
            <a:r>
              <a:rPr lang="en-US"/>
              <a:t>Lose their needles each year</a:t>
            </a:r>
          </a:p>
          <a:p>
            <a:r>
              <a:rPr lang="en-US"/>
              <a:t>Shrub tree found near bogs</a:t>
            </a:r>
          </a:p>
          <a:p>
            <a:r>
              <a:rPr lang="en-US"/>
              <a:t>Needles grow out of the bark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61445" name="Picture 5" descr="http://viewfromtheloft.typepad.com/photos/uncategorized/2007/11/28/tamarack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447800"/>
            <a:ext cx="2895600" cy="2159000"/>
          </a:xfrm>
          <a:prstGeom prst="rect">
            <a:avLst/>
          </a:prstGeom>
          <a:noFill/>
        </p:spPr>
      </p:pic>
      <p:pic>
        <p:nvPicPr>
          <p:cNvPr id="61447" name="Picture 7" descr="http://www.english-country-garden.com/a/i/trees/larch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810000"/>
            <a:ext cx="3086100" cy="2314575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77A08-1D81-485D-8648-6CC9A0BD146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81200"/>
            <a:ext cx="7772400" cy="1143000"/>
          </a:xfrm>
        </p:spPr>
        <p:txBody>
          <a:bodyPr/>
          <a:lstStyle/>
          <a:p>
            <a:r>
              <a:rPr lang="en-US"/>
              <a:t>Maples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6CE52-3EB2-49F1-9468-DF1F635E6C8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657600" y="304800"/>
            <a:ext cx="4800600" cy="1447800"/>
          </a:xfrm>
        </p:spPr>
        <p:txBody>
          <a:bodyPr/>
          <a:lstStyle/>
          <a:p>
            <a:r>
              <a:rPr lang="en-US"/>
              <a:t>Sugar Maples</a:t>
            </a:r>
            <a:br>
              <a:rPr lang="en-US"/>
            </a:br>
            <a:r>
              <a:rPr lang="en-US" b="1" i="1">
                <a:solidFill>
                  <a:srgbClr val="FF0000"/>
                </a:solidFill>
                <a:latin typeface="Comic Sans MS" pitchFamily="66" charset="0"/>
              </a:rPr>
              <a:t>Acer saccharum</a:t>
            </a:r>
            <a:r>
              <a:rPr lang="en-US" b="1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/>
              <a:t>Young trees have smooth light grey bark becoming rough and deeply farrowed into narrow scaly ridges.</a:t>
            </a:r>
          </a:p>
          <a:p>
            <a:r>
              <a:rPr lang="en-US" sz="2800"/>
              <a:t>Opposite branching </a:t>
            </a:r>
          </a:p>
          <a:p>
            <a:endParaRPr lang="en-US" sz="2800"/>
          </a:p>
          <a:p>
            <a:endParaRPr lang="en-US" sz="2800"/>
          </a:p>
        </p:txBody>
      </p:sp>
      <p:pic>
        <p:nvPicPr>
          <p:cNvPr id="24583" name="Picture 7" descr="http://www.uptreeid.com/PICShardwoods/HMAP-leaf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0013" y="3505200"/>
            <a:ext cx="2643187" cy="3276600"/>
          </a:xfrm>
          <a:noFill/>
          <a:ln/>
        </p:spPr>
      </p:pic>
      <p:pic>
        <p:nvPicPr>
          <p:cNvPr id="24585" name="Picture 9" descr="http://www.uptreeid.com/PICShardwoods/HMAP-frui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4013" y="3657600"/>
            <a:ext cx="1296987" cy="2438400"/>
          </a:xfrm>
          <a:prstGeom prst="rect">
            <a:avLst/>
          </a:prstGeom>
          <a:noFill/>
        </p:spPr>
      </p:pic>
      <p:pic>
        <p:nvPicPr>
          <p:cNvPr id="24587" name="Picture 11" descr="http://www.fenton100.org/departments/departments/BiologySite/pages/Period%202/Group%208/Tree%20A/Bark%20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622300"/>
            <a:ext cx="3276600" cy="2197100"/>
          </a:xfrm>
          <a:prstGeom prst="rect">
            <a:avLst/>
          </a:prstGeom>
          <a:noFill/>
        </p:spPr>
      </p:pic>
      <p:pic>
        <p:nvPicPr>
          <p:cNvPr id="24589" name="Picture 13" descr="http://www.uptreeid.com/PICShardwoods/HMAP-header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1200" y="609600"/>
            <a:ext cx="1508125" cy="220980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F4038-02ED-4314-B8E8-D0953F4A9C1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609600"/>
            <a:ext cx="5181600" cy="1143000"/>
          </a:xfrm>
        </p:spPr>
        <p:txBody>
          <a:bodyPr/>
          <a:lstStyle/>
          <a:p>
            <a:r>
              <a:rPr lang="en-US"/>
              <a:t>Red Maples</a:t>
            </a:r>
            <a:br>
              <a:rPr lang="en-US"/>
            </a:br>
            <a:r>
              <a:rPr lang="en-US" b="1" i="1">
                <a:solidFill>
                  <a:srgbClr val="FF0000"/>
                </a:solidFill>
                <a:latin typeface="Comic Sans MS" pitchFamily="66" charset="0"/>
              </a:rPr>
              <a:t>Acer rubrum</a:t>
            </a:r>
            <a:r>
              <a:rPr lang="en-US" b="1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/>
              <a:t>Red twigs and buds</a:t>
            </a:r>
          </a:p>
          <a:p>
            <a:r>
              <a:rPr lang="en-US" sz="2800"/>
              <a:t>Leaves have teeth and sharper grooves than the sugar maple</a:t>
            </a:r>
          </a:p>
        </p:txBody>
      </p:sp>
      <p:pic>
        <p:nvPicPr>
          <p:cNvPr id="25607" name="Picture 7" descr="http://www.uptreeid.com/PICShardwoods/RMAP-leaf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" y="2895600"/>
            <a:ext cx="2262188" cy="3810000"/>
          </a:xfrm>
          <a:noFill/>
          <a:ln/>
        </p:spPr>
      </p:pic>
      <p:pic>
        <p:nvPicPr>
          <p:cNvPr id="25611" name="Picture 11" descr="http://www.uptreeid.com/PICShardwoods/RMAP-bu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5075" y="2895600"/>
            <a:ext cx="1914525" cy="3810000"/>
          </a:xfrm>
          <a:prstGeom prst="rect">
            <a:avLst/>
          </a:prstGeom>
          <a:noFill/>
        </p:spPr>
      </p:pic>
      <p:pic>
        <p:nvPicPr>
          <p:cNvPr id="25613" name="Picture 13" descr="http://www.uptreeid.com/PICShardwoods/RMAP-barkmix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52400"/>
            <a:ext cx="3490913" cy="2662238"/>
          </a:xfrm>
          <a:prstGeom prst="rect">
            <a:avLst/>
          </a:prstGeom>
          <a:noFill/>
        </p:spPr>
      </p:pic>
      <p:pic>
        <p:nvPicPr>
          <p:cNvPr id="34818" name="Picture 2" descr="http://www.waterfordvillage.org/graphics/nature/red-maple-lea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343400"/>
            <a:ext cx="2551829" cy="1908419"/>
          </a:xfrm>
          <a:prstGeom prst="rect">
            <a:avLst/>
          </a:prstGeom>
          <a:noFill/>
        </p:spPr>
      </p:pic>
      <p:pic>
        <p:nvPicPr>
          <p:cNvPr id="34820" name="Picture 4" descr="http://www.waterfordvillage.org/graphics/nature/red-maple-bar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86600" y="4800600"/>
            <a:ext cx="1823173" cy="13716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572000" y="62484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http://www.waterfordvillage.org/graphics/nature/red-maple-bark.jpg</a:t>
            </a:r>
            <a:endParaRPr lang="en-US" sz="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F4038-02ED-4314-B8E8-D0953F4A9C1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609600"/>
            <a:ext cx="5257800" cy="1143000"/>
          </a:xfrm>
        </p:spPr>
        <p:txBody>
          <a:bodyPr/>
          <a:lstStyle/>
          <a:p>
            <a:r>
              <a:rPr lang="en-US"/>
              <a:t>Mountain Maple  </a:t>
            </a:r>
            <a:br>
              <a:rPr lang="en-US"/>
            </a:br>
            <a:r>
              <a:rPr lang="en-US" b="1" i="1"/>
              <a:t>Acer spicatum</a:t>
            </a:r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>
                <a:solidFill>
                  <a:srgbClr val="333333"/>
                </a:solidFill>
              </a:rPr>
              <a:t>The leaves extend from slender reddish stalks which are usually longer than the leaf itself. </a:t>
            </a:r>
            <a:endParaRPr lang="en-US" sz="2800"/>
          </a:p>
          <a:p>
            <a:r>
              <a:rPr lang="en-US" sz="2800"/>
              <a:t>Large shrub or small tree</a:t>
            </a:r>
          </a:p>
          <a:p>
            <a:endParaRPr lang="en-US" sz="2800"/>
          </a:p>
        </p:txBody>
      </p:sp>
      <p:pic>
        <p:nvPicPr>
          <p:cNvPr id="26631" name="Picture 7" descr="http://www.cas.vanderbilt.edu/bioimages/a/wacsp2-lf15041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2000" y="2438400"/>
            <a:ext cx="2744788" cy="4114800"/>
          </a:xfrm>
          <a:noFill/>
          <a:ln/>
        </p:spPr>
      </p:pic>
      <p:pic>
        <p:nvPicPr>
          <p:cNvPr id="26633" name="Picture 9" descr="http://www.cas.vanderbilt.edu/bioimages/a/wacsp2-tw150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28600"/>
            <a:ext cx="1849438" cy="2773363"/>
          </a:xfrm>
          <a:prstGeom prst="rect">
            <a:avLst/>
          </a:prstGeom>
          <a:noFill/>
        </p:spPr>
      </p:pic>
      <p:pic>
        <p:nvPicPr>
          <p:cNvPr id="26635" name="Picture 11" descr="http://www.cas.vanderbilt.edu/bioimages/a/tacsp2-flinflor11578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762000"/>
            <a:ext cx="822325" cy="1235075"/>
          </a:xfrm>
          <a:prstGeom prst="rect">
            <a:avLst/>
          </a:prstGeom>
          <a:noFill/>
        </p:spPr>
      </p:pic>
      <p:pic>
        <p:nvPicPr>
          <p:cNvPr id="26637" name="Picture 13" descr="http://www.cnr.vt.edu/dendro/dendrology/syllabus/picts/aspicatumtwi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1400" y="2133600"/>
            <a:ext cx="731838" cy="4114800"/>
          </a:xfrm>
          <a:prstGeom prst="rect">
            <a:avLst/>
          </a:prstGeom>
          <a:noFill/>
        </p:spPr>
      </p:pic>
      <p:grpSp>
        <p:nvGrpSpPr>
          <p:cNvPr id="26647" name="Group 23"/>
          <p:cNvGrpSpPr>
            <a:grpSpLocks/>
          </p:cNvGrpSpPr>
          <p:nvPr/>
        </p:nvGrpSpPr>
        <p:grpSpPr bwMode="auto">
          <a:xfrm>
            <a:off x="3733800" y="1719263"/>
            <a:ext cx="463550" cy="4448175"/>
            <a:chOff x="-14" y="-14"/>
            <a:chExt cx="292" cy="2802"/>
          </a:xfrm>
        </p:grpSpPr>
        <p:grpSp>
          <p:nvGrpSpPr>
            <p:cNvPr id="26645" name="Group 21"/>
            <p:cNvGrpSpPr>
              <a:grpSpLocks/>
            </p:cNvGrpSpPr>
            <p:nvPr/>
          </p:nvGrpSpPr>
          <p:grpSpPr bwMode="auto">
            <a:xfrm>
              <a:off x="0" y="0"/>
              <a:ext cx="264" cy="2774"/>
              <a:chOff x="0" y="0"/>
              <a:chExt cx="264" cy="2774"/>
            </a:xfrm>
          </p:grpSpPr>
          <p:sp>
            <p:nvSpPr>
              <p:cNvPr id="26642" name="Rectangle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64" cy="27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r>
                  <a:rPr lang="en-US"/>
                  <a:t>  </a:t>
                </a:r>
                <a:r>
                  <a:rPr lang="en-US" sz="25900"/>
                  <a:t> </a:t>
                </a:r>
                <a:r>
                  <a:rPr lang="en-US"/>
                  <a:t>                  </a:t>
                </a:r>
              </a:p>
            </p:txBody>
          </p:sp>
          <p:sp>
            <p:nvSpPr>
              <p:cNvPr id="26644" name="Rectangle 2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64" cy="277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46" name="Rectangle 22"/>
            <p:cNvSpPr>
              <a:spLocks noChangeArrowheads="1"/>
            </p:cNvSpPr>
            <p:nvPr/>
          </p:nvSpPr>
          <p:spPr bwMode="auto">
            <a:xfrm>
              <a:off x="-14" y="-14"/>
              <a:ext cx="292" cy="2802"/>
            </a:xfrm>
            <a:prstGeom prst="rect">
              <a:avLst/>
            </a:prstGeom>
            <a:noFill/>
            <a:ln w="44450">
              <a:solidFill>
                <a:srgbClr val="A0A0A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6643" name="Picture 19" descr="http://www.cnr.vt.edu/dendro/dendrology/syllabus/picts/aspicatumbark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77200" y="304800"/>
            <a:ext cx="771525" cy="213360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F4038-02ED-4314-B8E8-D0953F4A9C1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752600"/>
            <a:ext cx="7772400" cy="1981200"/>
          </a:xfrm>
        </p:spPr>
        <p:txBody>
          <a:bodyPr/>
          <a:lstStyle/>
          <a:p>
            <a:r>
              <a:rPr lang="en-US" dirty="0"/>
              <a:t>Evergreens (softwood) (coniferous)</a:t>
            </a:r>
            <a:br>
              <a:rPr lang="en-US" dirty="0"/>
            </a:br>
            <a:r>
              <a:rPr lang="en-US" dirty="0"/>
              <a:t>#1</a:t>
            </a:r>
            <a:br>
              <a:rPr lang="en-US" dirty="0"/>
            </a:br>
            <a:r>
              <a:rPr lang="en-US" dirty="0"/>
              <a:t> Flat needle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(hemlock, fir, cedar)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6CE52-3EB2-49F1-9468-DF1F635E6C8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050"/>
          <p:cNvSpPr>
            <a:spLocks noGrp="1" noChangeArrowheads="1"/>
          </p:cNvSpPr>
          <p:nvPr>
            <p:ph type="title"/>
          </p:nvPr>
        </p:nvSpPr>
        <p:spPr>
          <a:xfrm>
            <a:off x="2514600" y="609600"/>
            <a:ext cx="5943600" cy="1143000"/>
          </a:xfrm>
        </p:spPr>
        <p:txBody>
          <a:bodyPr/>
          <a:lstStyle/>
          <a:p>
            <a:r>
              <a:rPr lang="en-US" sz="3400"/>
              <a:t>Striped “goosefoot” maple</a:t>
            </a:r>
            <a:br>
              <a:rPr lang="en-US" sz="3400"/>
            </a:br>
            <a:r>
              <a:rPr lang="en-US" sz="3400"/>
              <a:t> </a:t>
            </a:r>
            <a:r>
              <a:rPr lang="en-US" sz="3400" i="1"/>
              <a:t>Acer pensylvanicum</a:t>
            </a:r>
            <a:r>
              <a:rPr lang="en-US"/>
              <a:t> </a:t>
            </a:r>
          </a:p>
        </p:txBody>
      </p:sp>
      <p:sp>
        <p:nvSpPr>
          <p:cNvPr id="46084" name="Rectangle 2052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/>
              <a:t>Shrub or small tree with striped bark and large characteristic leaves that look like a goose foot</a:t>
            </a:r>
          </a:p>
        </p:txBody>
      </p:sp>
      <p:pic>
        <p:nvPicPr>
          <p:cNvPr id="46088" name="Picture 2056" descr="http://www.uwgb.edu/biodiversity/herbarium/trees/acepen_bark03_tnail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533400"/>
            <a:ext cx="1382713" cy="1143000"/>
          </a:xfrm>
          <a:prstGeom prst="rect">
            <a:avLst/>
          </a:prstGeom>
          <a:noFill/>
        </p:spPr>
      </p:pic>
      <p:pic>
        <p:nvPicPr>
          <p:cNvPr id="46093" name="Picture 2061" descr="http://www.uwgb.edu/biodiversity/herbarium/trees/acepen_leaf03_web400gf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192213" y="1981200"/>
            <a:ext cx="2797175" cy="4114800"/>
          </a:xfrm>
          <a:noFill/>
          <a:ln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F4038-02ED-4314-B8E8-D0953F4A9C1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267200" y="609600"/>
            <a:ext cx="4191000" cy="1143000"/>
          </a:xfrm>
        </p:spPr>
        <p:txBody>
          <a:bodyPr/>
          <a:lstStyle/>
          <a:p>
            <a:r>
              <a:rPr lang="en-US"/>
              <a:t>Silver Maple </a:t>
            </a:r>
            <a:br>
              <a:rPr lang="en-US"/>
            </a:br>
            <a:r>
              <a:rPr lang="en-US" sz="2400" b="1" i="1">
                <a:solidFill>
                  <a:srgbClr val="FF0000"/>
                </a:solidFill>
                <a:latin typeface="Comic Sans MS" pitchFamily="66" charset="0"/>
              </a:rPr>
              <a:t>Acer saccharinum</a:t>
            </a:r>
            <a:r>
              <a:rPr lang="en-US" sz="1200" b="1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 charset="0"/>
              </a:rPr>
              <a:t>On larger trees, the bark peels in long strips that curls at the ends, giving it a unique shaggy appearance. 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 charset="0"/>
              </a:rPr>
              <a:t>Silver Maple grows in moist bottomlands along the shores of rivers, streams, islands and lakes.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 charset="0"/>
              </a:rPr>
              <a:t>Not common to much of the Adirondacks</a:t>
            </a:r>
          </a:p>
        </p:txBody>
      </p:sp>
      <p:pic>
        <p:nvPicPr>
          <p:cNvPr id="27655" name="Picture 7" descr="http://www.uptreeid.com/PICShardwoods/SMAP-leaf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2514600"/>
            <a:ext cx="3435350" cy="4114800"/>
          </a:xfrm>
          <a:noFill/>
          <a:ln/>
        </p:spPr>
      </p:pic>
      <p:pic>
        <p:nvPicPr>
          <p:cNvPr id="27658" name="Picture 10" descr="http://www.cas.vanderbilt.edu/bioimages/a/wacsa2-br122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228600"/>
            <a:ext cx="1473200" cy="220980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F4038-02ED-4314-B8E8-D0953F4A9C1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752600"/>
            <a:ext cx="7772400" cy="1143000"/>
          </a:xfrm>
        </p:spPr>
        <p:txBody>
          <a:bodyPr/>
          <a:lstStyle/>
          <a:p>
            <a:r>
              <a:rPr lang="en-US"/>
              <a:t>Other Hardwoods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6CE52-3EB2-49F1-9468-DF1F635E6C8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609600"/>
            <a:ext cx="5791200" cy="1143000"/>
          </a:xfrm>
        </p:spPr>
        <p:txBody>
          <a:bodyPr/>
          <a:lstStyle/>
          <a:p>
            <a:r>
              <a:rPr lang="en-US" b="1">
                <a:solidFill>
                  <a:srgbClr val="000000"/>
                </a:solidFill>
                <a:latin typeface="Arial" charset="0"/>
              </a:rPr>
              <a:t>American Beech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 </a:t>
            </a:r>
            <a:br>
              <a:rPr lang="en-US">
                <a:solidFill>
                  <a:srgbClr val="000000"/>
                </a:solidFill>
                <a:latin typeface="Arial" charset="0"/>
              </a:rPr>
            </a:br>
            <a:r>
              <a:rPr lang="en-US" i="1">
                <a:solidFill>
                  <a:srgbClr val="000000"/>
                </a:solidFill>
                <a:latin typeface="Arial" charset="0"/>
              </a:rPr>
              <a:t>Fagus grandifolia </a:t>
            </a: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Long pointed cigar like buds</a:t>
            </a:r>
          </a:p>
          <a:p>
            <a:pPr>
              <a:lnSpc>
                <a:spcPct val="90000"/>
              </a:lnSpc>
            </a:pPr>
            <a:r>
              <a:rPr lang="en-US" sz="2800"/>
              <a:t>Strongly veined leaves end in points and stay on branches through much of winter</a:t>
            </a:r>
          </a:p>
          <a:p>
            <a:pPr>
              <a:lnSpc>
                <a:spcPct val="90000"/>
              </a:lnSpc>
            </a:pPr>
            <a:r>
              <a:rPr lang="en-US" sz="2800"/>
              <a:t>Smooth greyish bark</a:t>
            </a:r>
          </a:p>
          <a:p>
            <a:pPr>
              <a:lnSpc>
                <a:spcPct val="90000"/>
              </a:lnSpc>
            </a:pPr>
            <a:r>
              <a:rPr lang="en-US" sz="2800"/>
              <a:t>Adult trees produce nuts</a:t>
            </a:r>
          </a:p>
        </p:txBody>
      </p:sp>
      <p:pic>
        <p:nvPicPr>
          <p:cNvPr id="34827" name="Picture 11" descr="http://www.treedictionary.com/DICT2003/IMAGES/leaves%20Beech%20Leaves,%20Buds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66800" y="2362200"/>
            <a:ext cx="3048000" cy="4114800"/>
          </a:xfrm>
          <a:noFill/>
          <a:ln/>
        </p:spPr>
      </p:pic>
      <p:pic>
        <p:nvPicPr>
          <p:cNvPr id="34829" name="Picture 13" descr="http://www.oplin.org/tree/fact%20pages/beech/bar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28600"/>
            <a:ext cx="1230313" cy="1943100"/>
          </a:xfrm>
          <a:prstGeom prst="rect">
            <a:avLst/>
          </a:prstGeom>
          <a:noFill/>
        </p:spPr>
      </p:pic>
      <p:pic>
        <p:nvPicPr>
          <p:cNvPr id="34831" name="Picture 15" descr="Beech Frui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5524500"/>
            <a:ext cx="1143000" cy="1028700"/>
          </a:xfrm>
          <a:prstGeom prst="rect">
            <a:avLst/>
          </a:prstGeom>
          <a:noFill/>
        </p:spPr>
      </p:pic>
      <p:pic>
        <p:nvPicPr>
          <p:cNvPr id="34833" name="Picture 17" descr="Beech Twi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0" y="152400"/>
            <a:ext cx="1327150" cy="209550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F4038-02ED-4314-B8E8-D0953F4A9C1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609600"/>
            <a:ext cx="5257800" cy="1143000"/>
          </a:xfrm>
        </p:spPr>
        <p:txBody>
          <a:bodyPr/>
          <a:lstStyle/>
          <a:p>
            <a:r>
              <a:rPr lang="en-US"/>
              <a:t>Beech Bark Disease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1600200"/>
            <a:ext cx="4495800" cy="4953000"/>
          </a:xfrm>
        </p:spPr>
        <p:txBody>
          <a:bodyPr/>
          <a:lstStyle/>
          <a:p>
            <a:r>
              <a:rPr lang="en-US" sz="2400"/>
              <a:t>Caused by a fungus carried by an insect</a:t>
            </a:r>
          </a:p>
          <a:p>
            <a:r>
              <a:rPr lang="en-US" sz="2400"/>
              <a:t>Around October small red reproductive organs called perithicia can often be found making small circles on the bark of the infected tree. </a:t>
            </a:r>
          </a:p>
          <a:p>
            <a:r>
              <a:rPr lang="en-US" sz="2400"/>
              <a:t>No known cure for this disease. </a:t>
            </a:r>
          </a:p>
          <a:p>
            <a:r>
              <a:rPr lang="en-US" sz="2400"/>
              <a:t>Prevention of the beech scales is the only known method of control for beech bark disease. </a:t>
            </a:r>
          </a:p>
          <a:p>
            <a:endParaRPr lang="en-US" sz="2400"/>
          </a:p>
        </p:txBody>
      </p:sp>
      <p:pic>
        <p:nvPicPr>
          <p:cNvPr id="35847" name="Picture 7" descr="http://www.upenn.edu/paflora/plantclinic/beech%20bark%20disease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838200"/>
            <a:ext cx="2392363" cy="3581400"/>
          </a:xfrm>
          <a:noFill/>
          <a:ln/>
        </p:spPr>
      </p:pic>
      <p:pic>
        <p:nvPicPr>
          <p:cNvPr id="35849" name="Picture 9" descr="http://www.upenn.edu/paflora/plantclinic/nectr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572000"/>
            <a:ext cx="2617788" cy="1978025"/>
          </a:xfrm>
          <a:prstGeom prst="rect">
            <a:avLst/>
          </a:prstGeom>
          <a:noFill/>
        </p:spPr>
      </p:pic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579438" y="6567488"/>
            <a:ext cx="278288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"/>
              <a:t>http://www.upenn.edu/paflora/plantclinic/beechbarkdisease.htm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F4038-02ED-4314-B8E8-D0953F4A9C1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609600"/>
            <a:ext cx="5562600" cy="1143000"/>
          </a:xfrm>
        </p:spPr>
        <p:txBody>
          <a:bodyPr/>
          <a:lstStyle/>
          <a:p>
            <a:r>
              <a:rPr lang="en-US"/>
              <a:t>White Ash</a:t>
            </a:r>
            <a:br>
              <a:rPr lang="en-US"/>
            </a:br>
            <a:r>
              <a:rPr lang="en-US"/>
              <a:t> (</a:t>
            </a:r>
            <a:r>
              <a:rPr lang="en-US" i="1"/>
              <a:t>Fraxinus americana)</a:t>
            </a:r>
            <a:r>
              <a:rPr lang="en-US"/>
              <a:t> 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/>
              <a:t>Compound leaves (7 leaflets) with smooth edges </a:t>
            </a:r>
          </a:p>
          <a:p>
            <a:r>
              <a:rPr lang="en-US" sz="2800"/>
              <a:t>Deeply grooved grey brown bark with diamond shapes</a:t>
            </a:r>
          </a:p>
          <a:p>
            <a:endParaRPr lang="en-US" sz="2800"/>
          </a:p>
        </p:txBody>
      </p:sp>
      <p:pic>
        <p:nvPicPr>
          <p:cNvPr id="36875" name="Picture 11" descr="http://www.cnr.vt.edu/DENDRO/DENDROLOGY/syllabus/picts/famericanaleaf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36688" y="1981200"/>
            <a:ext cx="2308225" cy="4114800"/>
          </a:xfrm>
          <a:noFill/>
          <a:ln/>
        </p:spPr>
      </p:pic>
      <p:pic>
        <p:nvPicPr>
          <p:cNvPr id="36880" name="Picture 16" descr="http://images.google.com/images?q=tbn:gPJzIUU4XPjpEM:http://www.fl-dof.com/forest_management/fm_images/eab_images/related%2520images/Ash%2520Bark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4724400"/>
            <a:ext cx="1143000" cy="171450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F4038-02ED-4314-B8E8-D0953F4A9C1A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0" y="609600"/>
            <a:ext cx="4267200" cy="1143000"/>
          </a:xfrm>
        </p:spPr>
        <p:txBody>
          <a:bodyPr/>
          <a:lstStyle/>
          <a:p>
            <a:r>
              <a:rPr lang="en-US"/>
              <a:t>Balsam Poplar</a:t>
            </a:r>
            <a:br>
              <a:rPr lang="en-US"/>
            </a:br>
            <a:r>
              <a:rPr lang="en-US" sz="3200" i="1">
                <a:solidFill>
                  <a:srgbClr val="000000"/>
                </a:solidFill>
                <a:latin typeface="Arial" charset="0"/>
                <a:cs typeface="Arial" charset="0"/>
              </a:rPr>
              <a:t>Populus balsamifera</a:t>
            </a:r>
            <a:r>
              <a:rPr lang="en-US" i="1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</a:b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/>
              <a:t>Grows in moist soils and river banks</a:t>
            </a:r>
          </a:p>
          <a:p>
            <a:r>
              <a:rPr lang="en-US" sz="2800"/>
              <a:t>Sun loving, fast growing</a:t>
            </a:r>
          </a:p>
          <a:p>
            <a:endParaRPr lang="en-US" sz="2800"/>
          </a:p>
        </p:txBody>
      </p:sp>
      <p:pic>
        <p:nvPicPr>
          <p:cNvPr id="41995" name="Picture 11" descr="http://www.uwgb.edu/biodiversity/herbarium/trees/popbal_leaf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590800"/>
            <a:ext cx="1406525" cy="3600450"/>
          </a:xfrm>
          <a:prstGeom prst="rect">
            <a:avLst/>
          </a:prstGeom>
          <a:noFill/>
        </p:spPr>
      </p:pic>
      <p:pic>
        <p:nvPicPr>
          <p:cNvPr id="41997" name="Picture 13" descr="http://www1.istockphoto.com/file_thumbview_approve/296308/2/istockphoto_296308_bark_texture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04800" y="1143000"/>
            <a:ext cx="2728913" cy="4114800"/>
          </a:xfrm>
          <a:noFill/>
          <a:ln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F4038-02ED-4314-B8E8-D0953F4A9C1A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609600"/>
            <a:ext cx="5486400" cy="1143000"/>
          </a:xfrm>
        </p:spPr>
        <p:txBody>
          <a:bodyPr/>
          <a:lstStyle/>
          <a:p>
            <a:r>
              <a:rPr lang="en-US" dirty="0"/>
              <a:t>Quaking Aspen</a:t>
            </a:r>
            <a:br>
              <a:rPr lang="en-US" dirty="0"/>
            </a:br>
            <a:r>
              <a:rPr lang="en-US" i="1" dirty="0" err="1"/>
              <a:t>Populus</a:t>
            </a:r>
            <a:r>
              <a:rPr lang="en-US" i="1" dirty="0"/>
              <a:t> </a:t>
            </a:r>
            <a:r>
              <a:rPr lang="en-US" i="1" dirty="0" err="1"/>
              <a:t>tremuloides</a:t>
            </a:r>
            <a:r>
              <a:rPr lang="en-US" dirty="0"/>
              <a:t> 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/>
              <a:t>Heart shaped leaves quiver in the slightest breeze. </a:t>
            </a:r>
          </a:p>
          <a:p>
            <a:r>
              <a:rPr lang="en-US" sz="2400"/>
              <a:t>Smooth bark</a:t>
            </a:r>
          </a:p>
          <a:p>
            <a:r>
              <a:rPr lang="en-US" sz="2400"/>
              <a:t>Early succession sun loving tree</a:t>
            </a:r>
          </a:p>
          <a:p>
            <a:r>
              <a:rPr lang="en-US" sz="2400"/>
              <a:t>Leaf similar to the large toothed aspen but doesn’t have grooves</a:t>
            </a:r>
          </a:p>
        </p:txBody>
      </p:sp>
      <p:pic>
        <p:nvPicPr>
          <p:cNvPr id="43015" name="Picture 7" descr="http://www.uwgb.edu/biodiversity/herbarium/trees/poptre_leaf01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09800" y="2438400"/>
            <a:ext cx="2332038" cy="4114800"/>
          </a:xfrm>
          <a:noFill/>
          <a:ln/>
        </p:spPr>
      </p:pic>
      <p:pic>
        <p:nvPicPr>
          <p:cNvPr id="43017" name="Picture 9" descr="http://www.uwgb.edu/biodiversity/herbarium/trees/poptre_trunk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04800"/>
            <a:ext cx="2133600" cy="2667000"/>
          </a:xfrm>
          <a:prstGeom prst="rect">
            <a:avLst/>
          </a:prstGeom>
          <a:noFill/>
        </p:spPr>
      </p:pic>
      <p:grpSp>
        <p:nvGrpSpPr>
          <p:cNvPr id="43021" name="Group 13"/>
          <p:cNvGrpSpPr>
            <a:grpSpLocks/>
          </p:cNvGrpSpPr>
          <p:nvPr/>
        </p:nvGrpSpPr>
        <p:grpSpPr bwMode="auto">
          <a:xfrm>
            <a:off x="1893888" y="1817688"/>
            <a:ext cx="5357812" cy="3224212"/>
            <a:chOff x="0" y="2031"/>
            <a:chExt cx="3375" cy="2031"/>
          </a:xfrm>
        </p:grpSpPr>
        <p:sp>
          <p:nvSpPr>
            <p:cNvPr id="43018" name="Rectangle 10"/>
            <p:cNvSpPr>
              <a:spLocks noChangeArrowheads="1"/>
            </p:cNvSpPr>
            <p:nvPr/>
          </p:nvSpPr>
          <p:spPr bwMode="auto">
            <a:xfrm>
              <a:off x="0" y="2031"/>
              <a:ext cx="3375" cy="20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3019" name="Rectangle 11"/>
            <p:cNvSpPr>
              <a:spLocks noChangeArrowheads="1"/>
            </p:cNvSpPr>
            <p:nvPr/>
          </p:nvSpPr>
          <p:spPr bwMode="auto">
            <a:xfrm>
              <a:off x="0" y="2031"/>
              <a:ext cx="2531" cy="1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1000">
                  <a:solidFill>
                    <a:srgbClr val="000000"/>
                  </a:solidFill>
                  <a:latin typeface="Arial" charset="0"/>
                  <a:cs typeface="Arial" charset="0"/>
                </a:rPr>
                <a:t>  </a:t>
              </a:r>
              <a:r>
                <a:rPr lang="en-US" sz="10300">
                  <a:solidFill>
                    <a:srgbClr val="000000"/>
                  </a:solidFill>
                  <a:latin typeface="Arial" charset="0"/>
                  <a:cs typeface="Arial" charset="0"/>
                </a:rPr>
                <a:t> </a:t>
              </a:r>
              <a:r>
                <a:rPr lang="en-US" sz="1000">
                  <a:solidFill>
                    <a:srgbClr val="000000"/>
                  </a:solidFill>
                  <a:latin typeface="Arial" charset="0"/>
                  <a:cs typeface="Arial" charset="0"/>
                </a:rPr>
                <a:t>                            </a:t>
              </a:r>
            </a:p>
            <a:p>
              <a:pPr eaLnBrk="0" hangingPunct="0"/>
              <a:endParaRPr lang="en-US" sz="1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pic>
        <p:nvPicPr>
          <p:cNvPr id="43025" name="Picture 17" descr="http://www.extension.iastate.edu/pages/tree/aspenquakingb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9400" y="3048000"/>
            <a:ext cx="1701800" cy="182880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F4038-02ED-4314-B8E8-D0953F4A9C1A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Bigtooth</a:t>
            </a:r>
            <a:r>
              <a:rPr lang="en-US" dirty="0" smtClean="0"/>
              <a:t> Aspen</a:t>
            </a:r>
            <a:br>
              <a:rPr lang="en-US" dirty="0" smtClean="0"/>
            </a:br>
            <a:r>
              <a:rPr lang="en-US" dirty="0" err="1" smtClean="0"/>
              <a:t>Populus</a:t>
            </a:r>
            <a:r>
              <a:rPr lang="en-US" dirty="0" smtClean="0"/>
              <a:t> </a:t>
            </a:r>
            <a:r>
              <a:rPr lang="en-US" dirty="0" err="1" smtClean="0"/>
              <a:t>grandidentata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800" y="2133600"/>
            <a:ext cx="3810000" cy="4114800"/>
          </a:xfrm>
        </p:spPr>
        <p:txBody>
          <a:bodyPr/>
          <a:lstStyle/>
          <a:p>
            <a:r>
              <a:rPr lang="en-US" dirty="0" smtClean="0"/>
              <a:t>Medium size tree </a:t>
            </a:r>
          </a:p>
          <a:p>
            <a:r>
              <a:rPr lang="en-US" dirty="0" smtClean="0"/>
              <a:t>Sun loving early </a:t>
            </a:r>
            <a:r>
              <a:rPr lang="en-US" dirty="0" err="1" smtClean="0"/>
              <a:t>successional</a:t>
            </a:r>
            <a:r>
              <a:rPr lang="en-US" dirty="0" smtClean="0"/>
              <a:t> tree</a:t>
            </a:r>
          </a:p>
          <a:p>
            <a:r>
              <a:rPr lang="en-US" dirty="0" smtClean="0"/>
              <a:t>Grooved leaves</a:t>
            </a:r>
          </a:p>
          <a:p>
            <a:r>
              <a:rPr lang="en-US" dirty="0" smtClean="0"/>
              <a:t>Smooth gray thin bark</a:t>
            </a:r>
            <a:endParaRPr lang="en-US" dirty="0"/>
          </a:p>
        </p:txBody>
      </p:sp>
      <p:pic>
        <p:nvPicPr>
          <p:cNvPr id="5" name="Picture 15" descr="http://www.oplin.org/tree/fact%20pages/aspen_bigtooth/leaf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057400"/>
            <a:ext cx="2413000" cy="2159000"/>
          </a:xfrm>
          <a:prstGeom prst="rect">
            <a:avLst/>
          </a:prstGeom>
          <a:noFill/>
        </p:spPr>
      </p:pic>
      <p:pic>
        <p:nvPicPr>
          <p:cNvPr id="1026" name="Picture 2" descr="http://www.fcps.edu/islandcreekes/ecology/Plants/Bigtooth%20Aspen/cdot06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886200"/>
            <a:ext cx="1685925" cy="257024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52400" y="65663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http://www.fcps.edu/islandcreekes/ecology/bigtooth_aspen.htm</a:t>
            </a:r>
            <a:endParaRPr lang="en-US" sz="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F4038-02ED-4314-B8E8-D0953F4A9C1A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228600"/>
            <a:ext cx="5105400" cy="1752600"/>
          </a:xfrm>
        </p:spPr>
        <p:txBody>
          <a:bodyPr/>
          <a:lstStyle/>
          <a:p>
            <a:r>
              <a:rPr lang="en-US"/>
              <a:t>Hophornbeam </a:t>
            </a:r>
            <a:br>
              <a:rPr lang="en-US"/>
            </a:br>
            <a:r>
              <a:rPr lang="en-US" b="1" i="1">
                <a:solidFill>
                  <a:srgbClr val="228622"/>
                </a:solidFill>
                <a:latin typeface="Arial" charset="0"/>
                <a:cs typeface="Arial" charset="0"/>
              </a:rPr>
              <a:t>Ostrya</a:t>
            </a:r>
            <a:r>
              <a:rPr lang="en-US" b="1">
                <a:solidFill>
                  <a:srgbClr val="228622"/>
                </a:solidFill>
                <a:latin typeface="Arial" charset="0"/>
                <a:cs typeface="Arial" charset="0"/>
              </a:rPr>
              <a:t> </a:t>
            </a:r>
            <a:r>
              <a:rPr lang="en-US" b="1" i="1">
                <a:solidFill>
                  <a:srgbClr val="228622"/>
                </a:solidFill>
                <a:latin typeface="Arial" charset="0"/>
                <a:cs typeface="Arial" charset="0"/>
              </a:rPr>
              <a:t>virginiana</a:t>
            </a:r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</a:br>
            <a:endParaRPr lang="en-US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>
                <a:solidFill>
                  <a:srgbClr val="000000"/>
                </a:solidFill>
                <a:latin typeface="Arial" charset="0"/>
                <a:cs typeface="Arial" charset="0"/>
              </a:rPr>
              <a:t>Hophornbeam grows best on well-drained slopes and ridges</a:t>
            </a:r>
          </a:p>
          <a:p>
            <a:r>
              <a:rPr lang="en-US" sz="2400">
                <a:solidFill>
                  <a:srgbClr val="000000"/>
                </a:solidFill>
                <a:latin typeface="Arial" charset="0"/>
                <a:cs typeface="Arial" charset="0"/>
              </a:rPr>
              <a:t> high shade tolerance</a:t>
            </a:r>
          </a:p>
          <a:p>
            <a:r>
              <a:rPr lang="en-US" sz="2400">
                <a:solidFill>
                  <a:srgbClr val="000000"/>
                </a:solidFill>
                <a:latin typeface="Arial" charset="0"/>
                <a:cs typeface="Arial" charset="0"/>
              </a:rPr>
              <a:t>often found in the understorey of mixed to pure hardwood forests.  </a:t>
            </a:r>
            <a:br>
              <a:rPr lang="en-US" sz="2400">
                <a:solidFill>
                  <a:srgbClr val="000000"/>
                </a:solidFill>
                <a:latin typeface="Arial" charset="0"/>
                <a:cs typeface="Arial" charset="0"/>
              </a:rPr>
            </a:br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endParaRPr lang="en-US" sz="2400"/>
          </a:p>
        </p:txBody>
      </p:sp>
      <p:pic>
        <p:nvPicPr>
          <p:cNvPr id="48135" name="Picture 7" descr="http://www.duke.edu/~cwcook/trees/osvi4406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3613150"/>
            <a:ext cx="3810000" cy="2863850"/>
          </a:xfrm>
          <a:noFill/>
          <a:ln/>
        </p:spPr>
      </p:pic>
      <p:pic>
        <p:nvPicPr>
          <p:cNvPr id="48137" name="Picture 9" descr="http://bio.bd.psu.edu/plant_web/Betulaceae/Eastern_Hophornbeam_Leaf_medium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990600"/>
            <a:ext cx="2895600" cy="217170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F4038-02ED-4314-B8E8-D0953F4A9C1A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609600"/>
            <a:ext cx="5486400" cy="1143000"/>
          </a:xfrm>
        </p:spPr>
        <p:txBody>
          <a:bodyPr/>
          <a:lstStyle/>
          <a:p>
            <a:r>
              <a:rPr lang="en-US"/>
              <a:t>Eastern Hemlock</a:t>
            </a:r>
            <a:br>
              <a:rPr lang="en-US"/>
            </a:br>
            <a:r>
              <a:rPr lang="en-US" sz="3200" b="1" i="1" u="sng">
                <a:solidFill>
                  <a:srgbClr val="008000"/>
                </a:solidFill>
                <a:latin typeface="Comic Sans MS" pitchFamily="66" charset="0"/>
              </a:rPr>
              <a:t>Tsuga</a:t>
            </a:r>
            <a:r>
              <a:rPr lang="en-US" sz="3200" b="1">
                <a:solidFill>
                  <a:srgbClr val="008000"/>
                </a:solidFill>
                <a:latin typeface="Comic Sans MS" pitchFamily="66" charset="0"/>
              </a:rPr>
              <a:t> canadensis</a:t>
            </a:r>
            <a:r>
              <a:rPr lang="en-US">
                <a:solidFill>
                  <a:srgbClr val="008000"/>
                </a:solidFill>
                <a:latin typeface="Comic Sans MS" pitchFamily="66" charset="0"/>
              </a:rPr>
              <a:t> </a:t>
            </a:r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581400" y="1981200"/>
            <a:ext cx="54102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008000"/>
                </a:solidFill>
                <a:latin typeface="Comic Sans MS" pitchFamily="66" charset="0"/>
              </a:rPr>
              <a:t>N</a:t>
            </a:r>
            <a:r>
              <a:rPr lang="en-US" sz="2400" b="1" dirty="0" smtClean="0">
                <a:solidFill>
                  <a:srgbClr val="008000"/>
                </a:solidFill>
                <a:latin typeface="Comic Sans MS" pitchFamily="66" charset="0"/>
              </a:rPr>
              <a:t>eedles grow on </a:t>
            </a:r>
            <a:r>
              <a:rPr lang="en-US" sz="2400" b="1" dirty="0">
                <a:solidFill>
                  <a:srgbClr val="008000"/>
                </a:solidFill>
                <a:latin typeface="Comic Sans MS" pitchFamily="66" charset="0"/>
              </a:rPr>
              <a:t>opposite sides of the branch </a:t>
            </a:r>
            <a:r>
              <a:rPr lang="en-US" sz="2400" b="1" dirty="0" smtClean="0">
                <a:solidFill>
                  <a:srgbClr val="008000"/>
                </a:solidFill>
                <a:latin typeface="Comic Sans MS" pitchFamily="66" charset="0"/>
              </a:rPr>
              <a:t>and are smaller than fir needles</a:t>
            </a:r>
            <a:endParaRPr lang="en-US" sz="2400" b="1" dirty="0">
              <a:solidFill>
                <a:srgbClr val="00800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008000"/>
                </a:solidFill>
                <a:latin typeface="Comic Sans MS" pitchFamily="66" charset="0"/>
              </a:rPr>
              <a:t>Needles attached </a:t>
            </a:r>
            <a:r>
              <a:rPr lang="en-US" sz="2400" b="1" dirty="0">
                <a:solidFill>
                  <a:srgbClr val="008000"/>
                </a:solidFill>
                <a:latin typeface="Comic Sans MS" pitchFamily="66" charset="0"/>
              </a:rPr>
              <a:t>to the twig with a small stem.  </a:t>
            </a:r>
          </a:p>
          <a:p>
            <a:pPr lvl="1">
              <a:lnSpc>
                <a:spcPct val="90000"/>
              </a:lnSpc>
            </a:pPr>
            <a:r>
              <a:rPr lang="en-US" sz="2000" b="1" dirty="0">
                <a:solidFill>
                  <a:srgbClr val="008000"/>
                </a:solidFill>
                <a:latin typeface="Comic Sans MS" pitchFamily="66" charset="0"/>
              </a:rPr>
              <a:t>Fir has no stem, but the longer needles are attached by what might look like tiny suction cups.  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008000"/>
                </a:solidFill>
                <a:latin typeface="Comic Sans MS" pitchFamily="66" charset="0"/>
              </a:rPr>
              <a:t>Both fir and hemlock have white lines on the underside of the needles. </a:t>
            </a:r>
            <a:r>
              <a:rPr lang="en-US" sz="2400" dirty="0">
                <a:solidFill>
                  <a:srgbClr val="008000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3079" name="Picture 7" descr="http://www.uptreeid.com/PICSconifers/BFIR_EHEM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2514600"/>
            <a:ext cx="2679700" cy="4114800"/>
          </a:xfrm>
          <a:noFill/>
          <a:ln/>
        </p:spPr>
      </p:pic>
      <p:pic>
        <p:nvPicPr>
          <p:cNvPr id="3081" name="Picture 9" descr="http://images.google.com/images?q=tbn:C0PpQStwKvfhhM:http://bio.bd.psu.edu/plant_web/Pinaceae/Eastern_Hemlock_02_Bark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609600"/>
            <a:ext cx="1377950" cy="1828800"/>
          </a:xfrm>
          <a:prstGeom prst="rect">
            <a:avLst/>
          </a:prstGeom>
          <a:noFill/>
        </p:spPr>
      </p:pic>
      <p:pic>
        <p:nvPicPr>
          <p:cNvPr id="3083" name="Picture 11" descr="http://images.google.com/images?q=tbn:JTtidDr7zoewMM:http://www.bio.brandeis.edu/fieldbio/Survival/Images/Hemlock/hemlock%2520cone%2520-%2520ed%2520resiz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76400" y="849313"/>
            <a:ext cx="1006475" cy="1360487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F4038-02ED-4314-B8E8-D0953F4A9C1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Hobblebush</a:t>
            </a:r>
            <a:br>
              <a:rPr lang="en-US"/>
            </a:br>
            <a:r>
              <a:rPr lang="en-US" i="1">
                <a:solidFill>
                  <a:srgbClr val="008000"/>
                </a:solidFill>
              </a:rPr>
              <a:t>Viburnum alnifolium</a:t>
            </a:r>
            <a:endParaRPr lang="en-US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/>
              <a:t>Bush with large opposite leaves </a:t>
            </a:r>
          </a:p>
          <a:p>
            <a:r>
              <a:rPr lang="en-US" sz="2800"/>
              <a:t>Favor shade and often found in the understory of mixed hardwood stands</a:t>
            </a:r>
          </a:p>
        </p:txBody>
      </p:sp>
      <p:pic>
        <p:nvPicPr>
          <p:cNvPr id="50183" name="Picture 7" descr="http://www.mta.ca/~rthompso/nativeflora/group8/hobblebush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2609850"/>
            <a:ext cx="3810000" cy="2857500"/>
          </a:xfrm>
          <a:noFill/>
          <a:ln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F4038-02ED-4314-B8E8-D0953F4A9C1A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Yellow Birch</a:t>
            </a:r>
            <a:br>
              <a:rPr lang="en-US"/>
            </a:br>
            <a:r>
              <a:rPr lang="en-US" i="1"/>
              <a:t>Betula alleghaniensis</a:t>
            </a:r>
            <a:r>
              <a:rPr lang="en-US"/>
              <a:t> </a:t>
            </a:r>
            <a:br>
              <a:rPr lang="en-US"/>
            </a:b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r>
              <a:rPr lang="en-US"/>
              <a:t>Alternate leaves</a:t>
            </a:r>
          </a:p>
          <a:p>
            <a:r>
              <a:rPr lang="en-US"/>
              <a:t>New branches when scraped smell like wintergreen</a:t>
            </a:r>
          </a:p>
        </p:txBody>
      </p:sp>
      <p:pic>
        <p:nvPicPr>
          <p:cNvPr id="54277" name="Picture 5" descr="http://www.cdickinson.net/images/lkineo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905000"/>
            <a:ext cx="2852738" cy="3800475"/>
          </a:xfrm>
          <a:prstGeom prst="rect">
            <a:avLst/>
          </a:prstGeom>
          <a:noFill/>
        </p:spPr>
      </p:pic>
      <p:pic>
        <p:nvPicPr>
          <p:cNvPr id="54279" name="Picture 7" descr="Graphic of the Yellow Birc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4572000"/>
            <a:ext cx="2743200" cy="188595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77A08-1D81-485D-8648-6CC9A0BD1465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White Birch</a:t>
            </a:r>
            <a:br>
              <a:rPr lang="en-US"/>
            </a:br>
            <a:r>
              <a:rPr lang="en-US"/>
              <a:t>Betula papyrifera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4953000" cy="4114800"/>
          </a:xfrm>
        </p:spPr>
        <p:txBody>
          <a:bodyPr/>
          <a:lstStyle/>
          <a:p>
            <a:r>
              <a:rPr lang="en-US"/>
              <a:t>White bark peels off in sheets</a:t>
            </a: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290353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 </a:t>
            </a:r>
          </a:p>
        </p:txBody>
      </p:sp>
      <p:pic>
        <p:nvPicPr>
          <p:cNvPr id="56327" name="Picture 7" descr="Lea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1263" y="4343400"/>
            <a:ext cx="1938337" cy="2133600"/>
          </a:xfrm>
          <a:prstGeom prst="rect">
            <a:avLst/>
          </a:prstGeom>
          <a:noFill/>
        </p:spPr>
      </p:pic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0" y="290353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 </a:t>
            </a:r>
          </a:p>
        </p:txBody>
      </p:sp>
      <p:pic>
        <p:nvPicPr>
          <p:cNvPr id="56330" name="Picture 10" descr="Root / Base of tre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1828800"/>
            <a:ext cx="1703388" cy="1874838"/>
          </a:xfrm>
          <a:prstGeom prst="rect">
            <a:avLst/>
          </a:prstGeom>
          <a:noFill/>
        </p:spPr>
      </p:pic>
      <p:pic>
        <p:nvPicPr>
          <p:cNvPr id="56333" name="Picture 13" descr="White Birch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43000" y="3048000"/>
            <a:ext cx="1011238" cy="2057400"/>
          </a:xfrm>
          <a:prstGeom prst="rect">
            <a:avLst/>
          </a:prstGeom>
          <a:noFill/>
        </p:spPr>
      </p:pic>
      <p:pic>
        <p:nvPicPr>
          <p:cNvPr id="56335" name="Picture 15" descr="http://www.adirondackwildlife.org/BirchYellow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67000" y="2895600"/>
            <a:ext cx="1177925" cy="228600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77A08-1D81-485D-8648-6CC9A0BD1465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Grey birch</a:t>
            </a:r>
            <a:br>
              <a:rPr lang="en-US"/>
            </a:br>
            <a:r>
              <a:rPr lang="en-US" b="1" i="1">
                <a:solidFill>
                  <a:srgbClr val="228622"/>
                </a:solidFill>
                <a:latin typeface="Arial" charset="0"/>
              </a:rPr>
              <a:t>Betula</a:t>
            </a:r>
            <a:r>
              <a:rPr lang="en-US" b="1">
                <a:solidFill>
                  <a:srgbClr val="228622"/>
                </a:solidFill>
                <a:latin typeface="Arial" charset="0"/>
              </a:rPr>
              <a:t> </a:t>
            </a:r>
            <a:r>
              <a:rPr lang="en-US" b="1" i="1">
                <a:solidFill>
                  <a:srgbClr val="228622"/>
                </a:solidFill>
                <a:latin typeface="Arial" charset="0"/>
              </a:rPr>
              <a:t>populifolia</a:t>
            </a:r>
            <a:r>
              <a:rPr lang="en-US" b="1">
                <a:solidFill>
                  <a:srgbClr val="228622"/>
                </a:solidFill>
                <a:latin typeface="Arial" charset="0"/>
              </a:rPr>
              <a:t> </a:t>
            </a:r>
            <a:r>
              <a:rPr lang="en-US" b="1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b="1">
                <a:solidFill>
                  <a:srgbClr val="000000"/>
                </a:solidFill>
                <a:latin typeface="Arial" charset="0"/>
              </a:rPr>
            </a:b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5715000" cy="2133600"/>
          </a:xfrm>
        </p:spPr>
        <p:txBody>
          <a:bodyPr/>
          <a:lstStyle/>
          <a:p>
            <a:r>
              <a:rPr lang="en-US"/>
              <a:t>Mainly in swamps</a:t>
            </a:r>
          </a:p>
          <a:p>
            <a:r>
              <a:rPr lang="en-US"/>
              <a:t>Large dark “frown lines”</a:t>
            </a:r>
          </a:p>
          <a:p>
            <a:endParaRPr lang="en-US"/>
          </a:p>
        </p:txBody>
      </p:sp>
      <p:pic>
        <p:nvPicPr>
          <p:cNvPr id="58375" name="Picture 7" descr="http://img.tfd.com/wn/7B/6B14A-american-grey-birch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2514600"/>
            <a:ext cx="1676400" cy="205740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77A08-1D81-485D-8648-6CC9A0BD1465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Black Cherry</a:t>
            </a:r>
            <a:br>
              <a:rPr lang="en-US"/>
            </a:br>
            <a:r>
              <a:rPr lang="en-US" b="1" i="1">
                <a:solidFill>
                  <a:srgbClr val="CC0033"/>
                </a:solidFill>
              </a:rPr>
              <a:t>Prunus serotina</a:t>
            </a:r>
            <a:r>
              <a:rPr lang="en-US" b="1">
                <a:solidFill>
                  <a:srgbClr val="CC0033"/>
                </a:solidFill>
              </a:rPr>
              <a:t> </a:t>
            </a:r>
            <a:r>
              <a:rPr lang="en-US" b="1"/>
              <a:t/>
            </a:r>
            <a:br>
              <a:rPr lang="en-US" b="1"/>
            </a:br>
            <a:endParaRPr lang="en-US" b="1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4191000" cy="4114800"/>
          </a:xfrm>
        </p:spPr>
        <p:txBody>
          <a:bodyPr/>
          <a:lstStyle/>
          <a:p>
            <a:r>
              <a:rPr lang="en-US"/>
              <a:t>Alternate, curved oblong leaves</a:t>
            </a:r>
          </a:p>
          <a:p>
            <a:r>
              <a:rPr lang="en-US"/>
              <a:t>Scaley bark</a:t>
            </a:r>
          </a:p>
          <a:p>
            <a:r>
              <a:rPr lang="en-US"/>
              <a:t>Favorite food of black bears </a:t>
            </a:r>
          </a:p>
        </p:txBody>
      </p:sp>
      <p:grpSp>
        <p:nvGrpSpPr>
          <p:cNvPr id="70667" name="Group 11"/>
          <p:cNvGrpSpPr>
            <a:grpSpLocks/>
          </p:cNvGrpSpPr>
          <p:nvPr/>
        </p:nvGrpSpPr>
        <p:grpSpPr bwMode="auto">
          <a:xfrm>
            <a:off x="1138238" y="-23136225"/>
            <a:ext cx="6867525" cy="53132038"/>
            <a:chOff x="-3" y="33463"/>
            <a:chExt cx="4326" cy="33469"/>
          </a:xfrm>
        </p:grpSpPr>
        <p:sp>
          <p:nvSpPr>
            <p:cNvPr id="70660" name="Rectangle 4"/>
            <p:cNvSpPr>
              <a:spLocks noChangeArrowheads="1"/>
            </p:cNvSpPr>
            <p:nvPr/>
          </p:nvSpPr>
          <p:spPr bwMode="auto">
            <a:xfrm>
              <a:off x="0" y="33466"/>
              <a:ext cx="4320" cy="33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70666" name="Group 10"/>
            <p:cNvGrpSpPr>
              <a:grpSpLocks/>
            </p:cNvGrpSpPr>
            <p:nvPr/>
          </p:nvGrpSpPr>
          <p:grpSpPr bwMode="auto">
            <a:xfrm>
              <a:off x="-3" y="33463"/>
              <a:ext cx="4326" cy="6"/>
              <a:chOff x="-3" y="33463"/>
              <a:chExt cx="4326" cy="6"/>
            </a:xfrm>
          </p:grpSpPr>
          <p:grpSp>
            <p:nvGrpSpPr>
              <p:cNvPr id="70664" name="Group 8"/>
              <p:cNvGrpSpPr>
                <a:grpSpLocks/>
              </p:cNvGrpSpPr>
              <p:nvPr/>
            </p:nvGrpSpPr>
            <p:grpSpPr bwMode="auto">
              <a:xfrm>
                <a:off x="0" y="33466"/>
                <a:ext cx="4320" cy="0"/>
                <a:chOff x="0" y="33466"/>
                <a:chExt cx="4320" cy="0"/>
              </a:xfrm>
            </p:grpSpPr>
            <p:sp>
              <p:nvSpPr>
                <p:cNvPr id="70662" name="Rectangle 6"/>
                <p:cNvSpPr>
                  <a:spLocks noChangeArrowheads="1"/>
                </p:cNvSpPr>
                <p:nvPr/>
              </p:nvSpPr>
              <p:spPr bwMode="auto">
                <a:xfrm>
                  <a:off x="0" y="33466"/>
                  <a:ext cx="4320" cy="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0663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33466"/>
                  <a:ext cx="4320" cy="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0665" name="Rectangle 9"/>
              <p:cNvSpPr>
                <a:spLocks noChangeArrowheads="1"/>
              </p:cNvSpPr>
              <p:nvPr/>
            </p:nvSpPr>
            <p:spPr bwMode="auto">
              <a:xfrm>
                <a:off x="-3" y="33463"/>
                <a:ext cx="4326" cy="6"/>
              </a:xfrm>
              <a:prstGeom prst="rect">
                <a:avLst/>
              </a:prstGeom>
              <a:noFill/>
              <a:ln w="11112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70669" name="Picture 13" descr="Black Cherry in Fru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676400"/>
            <a:ext cx="2552700" cy="2208213"/>
          </a:xfrm>
          <a:prstGeom prst="rect">
            <a:avLst/>
          </a:prstGeom>
          <a:noFill/>
        </p:spPr>
      </p:pic>
      <p:grpSp>
        <p:nvGrpSpPr>
          <p:cNvPr id="70675" name="Group 19"/>
          <p:cNvGrpSpPr>
            <a:grpSpLocks/>
          </p:cNvGrpSpPr>
          <p:nvPr/>
        </p:nvGrpSpPr>
        <p:grpSpPr bwMode="auto">
          <a:xfrm>
            <a:off x="1138238" y="-23136225"/>
            <a:ext cx="6867525" cy="53132038"/>
            <a:chOff x="-3" y="33463"/>
            <a:chExt cx="4326" cy="33469"/>
          </a:xfrm>
        </p:grpSpPr>
        <p:sp>
          <p:nvSpPr>
            <p:cNvPr id="70668" name="Rectangle 12"/>
            <p:cNvSpPr>
              <a:spLocks noChangeArrowheads="1"/>
            </p:cNvSpPr>
            <p:nvPr/>
          </p:nvSpPr>
          <p:spPr bwMode="auto">
            <a:xfrm>
              <a:off x="0" y="33466"/>
              <a:ext cx="4320" cy="33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70674" name="Group 18"/>
            <p:cNvGrpSpPr>
              <a:grpSpLocks/>
            </p:cNvGrpSpPr>
            <p:nvPr/>
          </p:nvGrpSpPr>
          <p:grpSpPr bwMode="auto">
            <a:xfrm>
              <a:off x="-3" y="33463"/>
              <a:ext cx="4326" cy="6"/>
              <a:chOff x="-3" y="33463"/>
              <a:chExt cx="4326" cy="6"/>
            </a:xfrm>
          </p:grpSpPr>
          <p:grpSp>
            <p:nvGrpSpPr>
              <p:cNvPr id="70672" name="Group 16"/>
              <p:cNvGrpSpPr>
                <a:grpSpLocks/>
              </p:cNvGrpSpPr>
              <p:nvPr/>
            </p:nvGrpSpPr>
            <p:grpSpPr bwMode="auto">
              <a:xfrm>
                <a:off x="0" y="33466"/>
                <a:ext cx="4320" cy="0"/>
                <a:chOff x="0" y="33466"/>
                <a:chExt cx="4320" cy="0"/>
              </a:xfrm>
            </p:grpSpPr>
            <p:sp>
              <p:nvSpPr>
                <p:cNvPr id="70670" name="Rectangle 14"/>
                <p:cNvSpPr>
                  <a:spLocks noChangeArrowheads="1"/>
                </p:cNvSpPr>
                <p:nvPr/>
              </p:nvSpPr>
              <p:spPr bwMode="auto">
                <a:xfrm>
                  <a:off x="0" y="33466"/>
                  <a:ext cx="4320" cy="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0671" name="Rectangle 15"/>
                <p:cNvSpPr>
                  <a:spLocks noChangeArrowheads="1"/>
                </p:cNvSpPr>
                <p:nvPr/>
              </p:nvSpPr>
              <p:spPr bwMode="auto">
                <a:xfrm>
                  <a:off x="0" y="33466"/>
                  <a:ext cx="4320" cy="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0673" name="Rectangle 17"/>
              <p:cNvSpPr>
                <a:spLocks noChangeArrowheads="1"/>
              </p:cNvSpPr>
              <p:nvPr/>
            </p:nvSpPr>
            <p:spPr bwMode="auto">
              <a:xfrm>
                <a:off x="-3" y="33463"/>
                <a:ext cx="4326" cy="6"/>
              </a:xfrm>
              <a:prstGeom prst="rect">
                <a:avLst/>
              </a:prstGeom>
              <a:noFill/>
              <a:ln w="11112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70691" name="Picture 35" descr="http://tbn0.google.com/images?q=tbn:zxKXglim7sXv8M:http://www.wildmanstevebrill.com/JPEG%27S/Plant%2520Web%2520Images/BlackCherryTrunk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4114800"/>
            <a:ext cx="1666875" cy="220980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77A08-1D81-485D-8648-6CC9A0BD1465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 trees Grow?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Out and up</a:t>
            </a:r>
          </a:p>
          <a:p>
            <a:r>
              <a:rPr lang="en-US" sz="2800"/>
              <a:t>Cambium layer contains rapidly dividing cells </a:t>
            </a:r>
            <a:r>
              <a:rPr lang="en-US" sz="2800">
                <a:sym typeface="Wingdings" pitchFamily="2" charset="2"/>
              </a:rPr>
              <a:t> increases diameter </a:t>
            </a:r>
          </a:p>
          <a:p>
            <a:r>
              <a:rPr lang="en-US" sz="2800">
                <a:sym typeface="Wingdings" pitchFamily="2" charset="2"/>
              </a:rPr>
              <a:t>Meristematic tissues (tips of branches  increasing height)</a:t>
            </a:r>
            <a:endParaRPr lang="en-US" sz="2800"/>
          </a:p>
        </p:txBody>
      </p:sp>
      <p:pic>
        <p:nvPicPr>
          <p:cNvPr id="65542" name="Picture 6" descr="C:\Documents and Settings\Tammy Morgan\My Documents\My Pictures\fall 08 002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29200" y="2133600"/>
            <a:ext cx="3200400" cy="2133600"/>
          </a:xfrm>
          <a:noFill/>
          <a:ln/>
        </p:spPr>
      </p:pic>
      <p:pic>
        <p:nvPicPr>
          <p:cNvPr id="65544" name="Picture 8" descr="http://photographybykml.com/photos/171574964_x5b4N-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495800"/>
            <a:ext cx="2514600" cy="1885950"/>
          </a:xfrm>
          <a:prstGeom prst="rect">
            <a:avLst/>
          </a:prstGeom>
          <a:noFill/>
        </p:spPr>
      </p:pic>
      <p:sp>
        <p:nvSpPr>
          <p:cNvPr id="65545" name="Rectangle 9"/>
          <p:cNvSpPr>
            <a:spLocks noChangeArrowheads="1"/>
          </p:cNvSpPr>
          <p:nvPr/>
        </p:nvSpPr>
        <p:spPr bwMode="auto">
          <a:xfrm>
            <a:off x="5257800" y="6324600"/>
            <a:ext cx="27606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"/>
              <a:t>http://photographybykml.com/photos/171574964_x5b4N-S.jpg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4170-BD88-4762-9E3D-6EA95D46869A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Balsam Fir</a:t>
            </a:r>
            <a:br>
              <a:rPr lang="en-US"/>
            </a:br>
            <a:r>
              <a:rPr lang="en-US" b="1" i="1">
                <a:solidFill>
                  <a:srgbClr val="FF0000"/>
                </a:solidFill>
                <a:latin typeface="Comic Sans MS" pitchFamily="66" charset="0"/>
              </a:rPr>
              <a:t>Abies balsamea</a:t>
            </a:r>
            <a:r>
              <a:rPr lang="en-US" b="1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2057400"/>
            <a:ext cx="42672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>
                <a:latin typeface="Comic Sans MS" pitchFamily="66" charset="0"/>
              </a:rPr>
              <a:t>NEEDLES </a:t>
            </a:r>
            <a:r>
              <a:rPr lang="en-US" sz="2400" b="1" dirty="0" smtClean="0">
                <a:latin typeface="Comic Sans MS" pitchFamily="66" charset="0"/>
              </a:rPr>
              <a:t>=3/4 </a:t>
            </a:r>
            <a:r>
              <a:rPr lang="en-US" sz="2400" b="1" dirty="0">
                <a:latin typeface="Comic Sans MS" pitchFamily="66" charset="0"/>
              </a:rPr>
              <a:t>to 1-1/4 inches long with two white stripes   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latin typeface="Comic Sans MS" pitchFamily="66" charset="0"/>
              </a:rPr>
              <a:t>CONES grow at the top of the tree   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latin typeface="Comic Sans MS" pitchFamily="66" charset="0"/>
              </a:rPr>
              <a:t>BARK </a:t>
            </a:r>
            <a:r>
              <a:rPr lang="en-US" sz="2400" b="1" dirty="0" smtClean="0">
                <a:latin typeface="Comic Sans MS" pitchFamily="66" charset="0"/>
              </a:rPr>
              <a:t>= </a:t>
            </a:r>
            <a:r>
              <a:rPr lang="en-US" sz="2400" b="1" dirty="0">
                <a:latin typeface="Comic Sans MS" pitchFamily="66" charset="0"/>
              </a:rPr>
              <a:t>smooth and steely gray often </a:t>
            </a:r>
            <a:r>
              <a:rPr lang="en-US" sz="2400" b="1" dirty="0" smtClean="0">
                <a:latin typeface="Comic Sans MS" pitchFamily="66" charset="0"/>
              </a:rPr>
              <a:t>bubbly (bubbly bark – balsam)</a:t>
            </a:r>
            <a:endParaRPr lang="en-US" sz="2400" b="1" dirty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US" sz="2400" b="1" dirty="0">
                <a:latin typeface="Comic Sans MS" pitchFamily="66" charset="0"/>
              </a:rPr>
              <a:t> Balsam fir will grow on a variety of wetland and upland SITES. </a:t>
            </a:r>
            <a:r>
              <a:rPr lang="en-US" sz="2400" dirty="0"/>
              <a:t> 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5127" name="Picture 7" descr="http://www.uptreeid.com/PICSconifers/BFIRleaf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" y="2286000"/>
            <a:ext cx="2287588" cy="4114800"/>
          </a:xfrm>
          <a:noFill/>
          <a:ln/>
        </p:spPr>
      </p:pic>
      <p:pic>
        <p:nvPicPr>
          <p:cNvPr id="5129" name="Picture 9" descr="http://www.uptreeid.com/PICSconifers/BFIRcon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57200"/>
            <a:ext cx="1119188" cy="1600200"/>
          </a:xfrm>
          <a:prstGeom prst="rect">
            <a:avLst/>
          </a:prstGeom>
          <a:noFill/>
        </p:spPr>
      </p:pic>
      <p:pic>
        <p:nvPicPr>
          <p:cNvPr id="5131" name="Picture 11" descr="http://www.uptreeid.com/PICSconifers/BFIRbar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1676400"/>
            <a:ext cx="1452563" cy="2792413"/>
          </a:xfrm>
          <a:prstGeom prst="rect">
            <a:avLst/>
          </a:prstGeom>
          <a:noFill/>
        </p:spPr>
      </p:pic>
      <p:pic>
        <p:nvPicPr>
          <p:cNvPr id="5133" name="Picture 13" descr="http://www.uptreeid.com/PICSconifers/BFIRfor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7000" y="4572000"/>
            <a:ext cx="987425" cy="1801813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F4038-02ED-4314-B8E8-D0953F4A9C1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Eastern White Cedar</a:t>
            </a:r>
            <a:br>
              <a:rPr lang="en-US" dirty="0"/>
            </a:br>
            <a:r>
              <a:rPr lang="en-US" i="1" dirty="0" err="1">
                <a:solidFill>
                  <a:srgbClr val="000099"/>
                </a:solidFill>
              </a:rPr>
              <a:t>Thuja</a:t>
            </a:r>
            <a:r>
              <a:rPr lang="en-US" i="1" dirty="0">
                <a:solidFill>
                  <a:srgbClr val="000099"/>
                </a:solidFill>
              </a:rPr>
              <a:t> </a:t>
            </a:r>
            <a:r>
              <a:rPr lang="en-US" i="1" dirty="0" err="1">
                <a:solidFill>
                  <a:srgbClr val="000099"/>
                </a:solidFill>
              </a:rPr>
              <a:t>occidentalis</a:t>
            </a:r>
            <a:r>
              <a:rPr lang="en-US" dirty="0"/>
              <a:t> 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447800"/>
            <a:ext cx="3810000" cy="4114800"/>
          </a:xfrm>
        </p:spPr>
        <p:txBody>
          <a:bodyPr/>
          <a:lstStyle/>
          <a:p>
            <a:r>
              <a:rPr lang="en-US" sz="2800" dirty="0"/>
              <a:t>Flat </a:t>
            </a:r>
            <a:r>
              <a:rPr lang="en-US" sz="2800" dirty="0" err="1"/>
              <a:t>scalelike</a:t>
            </a:r>
            <a:r>
              <a:rPr lang="en-US" sz="2800" dirty="0"/>
              <a:t> needles</a:t>
            </a:r>
          </a:p>
          <a:p>
            <a:r>
              <a:rPr lang="en-US" sz="2800" dirty="0"/>
              <a:t>Flaky bark</a:t>
            </a:r>
          </a:p>
          <a:p>
            <a:r>
              <a:rPr lang="en-US" sz="2800" dirty="0"/>
              <a:t>Grows near water</a:t>
            </a:r>
          </a:p>
          <a:p>
            <a:r>
              <a:rPr lang="en-US" sz="2800" dirty="0"/>
              <a:t>Tea prepared from the bark and foliage </a:t>
            </a:r>
            <a:r>
              <a:rPr lang="en-US" sz="2800" dirty="0">
                <a:sym typeface="Wingdings" pitchFamily="2" charset="2"/>
              </a:rPr>
              <a:t> vitamin </a:t>
            </a:r>
            <a:r>
              <a:rPr lang="en-US" sz="2800" dirty="0" smtClean="0">
                <a:sym typeface="Wingdings" pitchFamily="2" charset="2"/>
              </a:rPr>
              <a:t>C</a:t>
            </a:r>
          </a:p>
          <a:p>
            <a:r>
              <a:rPr lang="en-US" sz="2800" dirty="0" smtClean="0">
                <a:sym typeface="Wingdings" pitchFamily="2" charset="2"/>
              </a:rPr>
              <a:t>Favorite food for white tailed deer</a:t>
            </a:r>
            <a:endParaRPr lang="en-US" sz="2800" dirty="0"/>
          </a:p>
        </p:txBody>
      </p:sp>
      <p:pic>
        <p:nvPicPr>
          <p:cNvPr id="52231" name="Picture 7" descr="http://www.snbwoodcoop.com/VirtualWoodlot/CedarStand/CedarLeaves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14438" y="1981200"/>
            <a:ext cx="2752725" cy="4114800"/>
          </a:xfrm>
          <a:noFill/>
          <a:ln/>
        </p:spPr>
      </p:pic>
      <p:pic>
        <p:nvPicPr>
          <p:cNvPr id="60418" name="Picture 2" descr="http://t1.gstatic.com/images?q=tbn:ANd9GcQXFfLWvbf_e7MlmLciLrIsYjTCA1aDbIogOgB5vg5nhuRMTpjhv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5510451"/>
            <a:ext cx="2209800" cy="1042749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F4038-02ED-4314-B8E8-D0953F4A9C1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143000"/>
            <a:ext cx="7391400" cy="3886200"/>
          </a:xfrm>
        </p:spPr>
        <p:txBody>
          <a:bodyPr/>
          <a:lstStyle/>
          <a:p>
            <a:r>
              <a:rPr lang="en-US" dirty="0"/>
              <a:t>Evergreens</a:t>
            </a:r>
            <a:br>
              <a:rPr lang="en-US" dirty="0"/>
            </a:br>
            <a:r>
              <a:rPr lang="en-US" dirty="0"/>
              <a:t>#2</a:t>
            </a:r>
            <a:br>
              <a:rPr lang="en-US" dirty="0"/>
            </a:br>
            <a:r>
              <a:rPr lang="en-US" dirty="0"/>
              <a:t>Pointed needles</a:t>
            </a:r>
            <a:br>
              <a:rPr lang="en-US" dirty="0"/>
            </a:br>
            <a:r>
              <a:rPr lang="en-US" dirty="0"/>
              <a:t>single </a:t>
            </a:r>
            <a:r>
              <a:rPr lang="en-US" dirty="0" smtClean="0"/>
              <a:t>needles</a:t>
            </a:r>
            <a:br>
              <a:rPr lang="en-US" dirty="0" smtClean="0"/>
            </a:br>
            <a:r>
              <a:rPr lang="en-US" dirty="0" smtClean="0"/>
              <a:t>(spruce)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6CE52-3EB2-49F1-9468-DF1F635E6C8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609600"/>
            <a:ext cx="6400800" cy="1143000"/>
          </a:xfrm>
        </p:spPr>
        <p:txBody>
          <a:bodyPr/>
          <a:lstStyle/>
          <a:p>
            <a:r>
              <a:rPr lang="en-US"/>
              <a:t>Red Spruce (</a:t>
            </a:r>
            <a:r>
              <a:rPr lang="en-US" i="1">
                <a:cs typeface="Times New Roman" pitchFamily="18" charset="0"/>
              </a:rPr>
              <a:t>Picea rubens)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It often grows at high altitudes</a:t>
            </a:r>
          </a:p>
          <a:p>
            <a:pPr>
              <a:lnSpc>
                <a:spcPct val="90000"/>
              </a:lnSpc>
            </a:pPr>
            <a:r>
              <a:rPr lang="en-US" sz="2800"/>
              <a:t>Likes moist soils</a:t>
            </a:r>
          </a:p>
          <a:p>
            <a:pPr>
              <a:lnSpc>
                <a:spcPct val="90000"/>
              </a:lnSpc>
            </a:pPr>
            <a:r>
              <a:rPr lang="en-US" sz="2800"/>
              <a:t>Bark is lighter than black spruce</a:t>
            </a:r>
          </a:p>
          <a:p>
            <a:pPr>
              <a:lnSpc>
                <a:spcPct val="90000"/>
              </a:lnSpc>
            </a:pPr>
            <a:r>
              <a:rPr lang="en-US" sz="2800"/>
              <a:t>Sharp Needles, curved, four-sided, at sharp angles from twig</a:t>
            </a:r>
          </a:p>
          <a:p>
            <a:pPr>
              <a:lnSpc>
                <a:spcPct val="90000"/>
              </a:lnSpc>
            </a:pPr>
            <a:r>
              <a:rPr lang="en-US" sz="2800"/>
              <a:t>Very shade tolerant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  <p:pic>
        <p:nvPicPr>
          <p:cNvPr id="7175" name="Picture 7" descr="http://www.nrcan.gc.ca/cfs-scf/NFW/images/poster2k4/redspruce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1657350" cy="1657350"/>
          </a:xfrm>
          <a:prstGeom prst="rect">
            <a:avLst/>
          </a:prstGeom>
          <a:noFill/>
        </p:spPr>
      </p:pic>
      <p:pic>
        <p:nvPicPr>
          <p:cNvPr id="7186" name="Picture 18" descr="Picea rubens (red spruce) - bark">
            <a:hlinkClick r:id="rId4"/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74613" y="1905000"/>
            <a:ext cx="1982787" cy="2971800"/>
          </a:xfrm>
          <a:ln/>
        </p:spPr>
      </p:pic>
      <p:pic>
        <p:nvPicPr>
          <p:cNvPr id="7188" name="Picture 20" descr="Picea rubens (red spruce) - leaf - closeup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81200" y="3124200"/>
            <a:ext cx="2306638" cy="3459163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F4038-02ED-4314-B8E8-D0953F4A9C1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381000"/>
            <a:ext cx="5334000" cy="1371600"/>
          </a:xfrm>
        </p:spPr>
        <p:txBody>
          <a:bodyPr/>
          <a:lstStyle/>
          <a:p>
            <a:r>
              <a:rPr lang="en-US"/>
              <a:t>Black Spruce </a:t>
            </a:r>
            <a:br>
              <a:rPr lang="en-US"/>
            </a:br>
            <a:r>
              <a:rPr lang="en-US" sz="3200" b="1">
                <a:latin typeface="Verdana" pitchFamily="34" charset="0"/>
              </a:rPr>
              <a:t>Picea mariana</a:t>
            </a:r>
            <a:r>
              <a:rPr lang="en-US" b="1">
                <a:latin typeface="Verdana" pitchFamily="34" charset="0"/>
              </a:rPr>
              <a:t/>
            </a:r>
            <a:br>
              <a:rPr lang="en-US" b="1">
                <a:latin typeface="Verdana" pitchFamily="34" charset="0"/>
              </a:rPr>
            </a:br>
            <a:endParaRPr lang="en-US" b="1">
              <a:latin typeface="Verdana" pitchFamily="34" charset="0"/>
            </a:endParaRP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/>
              <a:t>Very similar to red spruce but tends to grow in swampy areas</a:t>
            </a:r>
          </a:p>
          <a:p>
            <a:r>
              <a:rPr lang="en-US" sz="2800"/>
              <a:t>Scaley bark is dark grey </a:t>
            </a:r>
          </a:p>
        </p:txBody>
      </p:sp>
      <p:pic>
        <p:nvPicPr>
          <p:cNvPr id="15367" name="Picture 7" descr="http://www.uptreeid.com/PICSconifers/BSPRcones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17713" y="2438400"/>
            <a:ext cx="2401887" cy="4114800"/>
          </a:xfrm>
          <a:noFill/>
          <a:ln/>
        </p:spPr>
      </p:pic>
      <p:pic>
        <p:nvPicPr>
          <p:cNvPr id="15369" name="Picture 9" descr="http://www.uptreeid.com/PICSconifers/BSPR-cones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04800"/>
            <a:ext cx="2057400" cy="1946275"/>
          </a:xfrm>
          <a:prstGeom prst="rect">
            <a:avLst/>
          </a:prstGeom>
          <a:noFill/>
        </p:spPr>
      </p:pic>
      <p:pic>
        <p:nvPicPr>
          <p:cNvPr id="15371" name="Picture 11" descr="http://www.uptreeid.com/PICSconifers/BSPRbar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563" y="2895600"/>
            <a:ext cx="1925637" cy="3527425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F4038-02ED-4314-B8E8-D0953F4A9C1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95400"/>
            <a:ext cx="7620000" cy="3505200"/>
          </a:xfrm>
        </p:spPr>
        <p:txBody>
          <a:bodyPr/>
          <a:lstStyle/>
          <a:p>
            <a:r>
              <a:rPr lang="en-US" dirty="0"/>
              <a:t>Evergreens</a:t>
            </a:r>
            <a:br>
              <a:rPr lang="en-US" dirty="0"/>
            </a:br>
            <a:r>
              <a:rPr lang="en-US" dirty="0"/>
              <a:t>#3 </a:t>
            </a:r>
            <a:br>
              <a:rPr lang="en-US" dirty="0"/>
            </a:br>
            <a:r>
              <a:rPr lang="en-US" dirty="0"/>
              <a:t>Needles in </a:t>
            </a:r>
            <a:r>
              <a:rPr lang="en-US" dirty="0" smtClean="0"/>
              <a:t>clusters</a:t>
            </a:r>
            <a:br>
              <a:rPr lang="en-US" dirty="0" smtClean="0"/>
            </a:br>
            <a:r>
              <a:rPr lang="en-US" dirty="0" smtClean="0"/>
              <a:t>(Pines)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6CE52-3EB2-49F1-9468-DF1F635E6C8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752</Words>
  <Application>Microsoft Office PowerPoint</Application>
  <PresentationFormat>On-screen Show (4:3)</PresentationFormat>
  <Paragraphs>191</Paragraphs>
  <Slides>35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Default Design</vt:lpstr>
      <vt:lpstr>Adirondack Tree guide</vt:lpstr>
      <vt:lpstr>Evergreens (softwood) (coniferous) #1  Flat needle  (hemlock, fir, cedar)</vt:lpstr>
      <vt:lpstr>Eastern Hemlock Tsuga canadensis  </vt:lpstr>
      <vt:lpstr>Balsam Fir Abies balsamea  </vt:lpstr>
      <vt:lpstr>Eastern White Cedar Thuja occidentalis </vt:lpstr>
      <vt:lpstr>Evergreens #2 Pointed needles single needles (spruce)</vt:lpstr>
      <vt:lpstr>Red Spruce (Picea rubens)</vt:lpstr>
      <vt:lpstr>Black Spruce  Picea mariana </vt:lpstr>
      <vt:lpstr>Evergreens #3  Needles in clusters (Pines)</vt:lpstr>
      <vt:lpstr>Eastern White Pine Pinus strobus </vt:lpstr>
      <vt:lpstr>Red pine  Pinus resinosa </vt:lpstr>
      <vt:lpstr>White vs. Red Pine</vt:lpstr>
      <vt:lpstr>Scotch Pine</vt:lpstr>
      <vt:lpstr>Deciduous Conifers</vt:lpstr>
      <vt:lpstr>Tamarack (American larch)</vt:lpstr>
      <vt:lpstr>Maples</vt:lpstr>
      <vt:lpstr>Sugar Maples Acer saccharum </vt:lpstr>
      <vt:lpstr>Red Maples Acer rubrum </vt:lpstr>
      <vt:lpstr>Mountain Maple   Acer spicatum</vt:lpstr>
      <vt:lpstr>Striped “goosefoot” maple  Acer pensylvanicum </vt:lpstr>
      <vt:lpstr>Silver Maple  Acer saccharinum </vt:lpstr>
      <vt:lpstr>Other Hardwoods</vt:lpstr>
      <vt:lpstr>American Beech  Fagus grandifolia </vt:lpstr>
      <vt:lpstr>Beech Bark Disease</vt:lpstr>
      <vt:lpstr>White Ash  (Fraxinus americana) </vt:lpstr>
      <vt:lpstr>Balsam Poplar Populus balsamifera  </vt:lpstr>
      <vt:lpstr>Quaking Aspen Populus tremuloides </vt:lpstr>
      <vt:lpstr>Bigtooth Aspen Populus grandidentata</vt:lpstr>
      <vt:lpstr>Hophornbeam  Ostrya virginiana </vt:lpstr>
      <vt:lpstr>Hobblebush Viburnum alnifolium</vt:lpstr>
      <vt:lpstr>Yellow Birch Betula alleghaniensis  </vt:lpstr>
      <vt:lpstr>White Birch Betula papyrifera</vt:lpstr>
      <vt:lpstr>Grey birch Betula populifolia  </vt:lpstr>
      <vt:lpstr>Black Cherry Prunus serotina  </vt:lpstr>
      <vt:lpstr>How do trees Grow?</vt:lpstr>
    </vt:vector>
  </TitlesOfParts>
  <Company>Lake Placid Middle/High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Adirondack Tree guide</dc:title>
  <dc:creator>Tammy Morgan</dc:creator>
  <cp:lastModifiedBy>Tammy Morgan</cp:lastModifiedBy>
  <cp:revision>24</cp:revision>
  <cp:lastPrinted>2015-06-15T18:30:46Z</cp:lastPrinted>
  <dcterms:created xsi:type="dcterms:W3CDTF">2006-10-09T11:52:40Z</dcterms:created>
  <dcterms:modified xsi:type="dcterms:W3CDTF">2015-06-15T18:32:44Z</dcterms:modified>
</cp:coreProperties>
</file>